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media/image7.jpg" ContentType="image/jpeg"/>
  <Override PartName="/ppt/media/image9.jpg" ContentType="image/jpeg"/>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media/image16.jpg" ContentType="image/jpeg"/>
  <Override PartName="/ppt/media/image17.jpg" ContentType="image/jpeg"/>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309" r:id="rId2"/>
    <p:sldId id="326" r:id="rId3"/>
    <p:sldId id="315" r:id="rId4"/>
    <p:sldId id="266" r:id="rId5"/>
    <p:sldId id="284" r:id="rId6"/>
    <p:sldId id="316" r:id="rId7"/>
    <p:sldId id="317" r:id="rId8"/>
    <p:sldId id="318" r:id="rId9"/>
    <p:sldId id="319" r:id="rId10"/>
    <p:sldId id="320" r:id="rId11"/>
    <p:sldId id="311" r:id="rId12"/>
    <p:sldId id="321" r:id="rId13"/>
    <p:sldId id="272" r:id="rId14"/>
    <p:sldId id="267" r:id="rId15"/>
    <p:sldId id="313" r:id="rId16"/>
    <p:sldId id="287" r:id="rId17"/>
    <p:sldId id="322" r:id="rId18"/>
    <p:sldId id="310" r:id="rId19"/>
    <p:sldId id="257" r:id="rId20"/>
    <p:sldId id="323" r:id="rId21"/>
    <p:sldId id="261" r:id="rId22"/>
    <p:sldId id="259" r:id="rId23"/>
    <p:sldId id="260" r:id="rId24"/>
    <p:sldId id="292" r:id="rId25"/>
    <p:sldId id="293" r:id="rId26"/>
    <p:sldId id="294" r:id="rId27"/>
    <p:sldId id="295" r:id="rId28"/>
    <p:sldId id="296" r:id="rId29"/>
    <p:sldId id="297" r:id="rId30"/>
    <p:sldId id="298" r:id="rId31"/>
    <p:sldId id="308" r:id="rId32"/>
    <p:sldId id="299" r:id="rId33"/>
    <p:sldId id="302" r:id="rId34"/>
    <p:sldId id="303" r:id="rId35"/>
    <p:sldId id="304" r:id="rId36"/>
    <p:sldId id="305" r:id="rId37"/>
    <p:sldId id="306" r:id="rId38"/>
    <p:sldId id="307" r:id="rId39"/>
    <p:sldId id="300" r:id="rId40"/>
    <p:sldId id="301" r:id="rId41"/>
    <p:sldId id="312" r:id="rId42"/>
    <p:sldId id="325" r:id="rId43"/>
  </p:sldIdLst>
  <p:sldSz cx="15544800" cy="10058400"/>
  <p:notesSz cx="9305925" cy="7019925"/>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15" autoAdjust="0"/>
    <p:restoredTop sz="94694"/>
  </p:normalViewPr>
  <p:slideViewPr>
    <p:cSldViewPr>
      <p:cViewPr varScale="1">
        <p:scale>
          <a:sx n="62" d="100"/>
          <a:sy n="62" d="100"/>
        </p:scale>
        <p:origin x="442" y="58"/>
      </p:cViewPr>
      <p:guideLst>
        <p:guide orient="horz" pos="2880"/>
        <p:guide pos="216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image" Target="../media/image7.jpg"/><Relationship Id="rId5" Type="http://schemas.openxmlformats.org/officeDocument/2006/relationships/image" Target="../media/image11.jpeg"/><Relationship Id="rId4" Type="http://schemas.openxmlformats.org/officeDocument/2006/relationships/image" Target="../media/image10.png"/></Relationships>
</file>

<file path=ppt/diagrams/_rels/data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image" Target="../media/image12.png"/><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diagrams/_rels/data5.xml.rels><?xml version="1.0" encoding="UTF-8" standalone="yes"?>
<Relationships xmlns="http://schemas.openxmlformats.org/package/2006/relationships"><Relationship Id="rId8" Type="http://schemas.openxmlformats.org/officeDocument/2006/relationships/slide" Target="../slides/slide36.xml"/><Relationship Id="rId3" Type="http://schemas.openxmlformats.org/officeDocument/2006/relationships/slide" Target="../slides/slide29.xml"/><Relationship Id="rId7" Type="http://schemas.openxmlformats.org/officeDocument/2006/relationships/slide" Target="../slides/slide35.xml"/><Relationship Id="rId12" Type="http://schemas.openxmlformats.org/officeDocument/2006/relationships/slide" Target="../slides/slide40.xml"/><Relationship Id="rId2" Type="http://schemas.openxmlformats.org/officeDocument/2006/relationships/slide" Target="../slides/slide25.xml"/><Relationship Id="rId1" Type="http://schemas.openxmlformats.org/officeDocument/2006/relationships/slide" Target="../slides/slide24.xml"/><Relationship Id="rId6" Type="http://schemas.openxmlformats.org/officeDocument/2006/relationships/slide" Target="../slides/slide33.xml"/><Relationship Id="rId11" Type="http://schemas.openxmlformats.org/officeDocument/2006/relationships/slide" Target="../slides/slide39.xml"/><Relationship Id="rId5" Type="http://schemas.openxmlformats.org/officeDocument/2006/relationships/slide" Target="../slides/slide32.xml"/><Relationship Id="rId10" Type="http://schemas.openxmlformats.org/officeDocument/2006/relationships/slide" Target="../slides/slide38.xml"/><Relationship Id="rId4" Type="http://schemas.openxmlformats.org/officeDocument/2006/relationships/slide" Target="../slides/slide30.xml"/><Relationship Id="rId9" Type="http://schemas.openxmlformats.org/officeDocument/2006/relationships/slide" Target="../slides/slide37.xml"/></Relationships>
</file>

<file path=ppt/diagrams/_rels/drawing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image" Target="../media/image7.jpg"/><Relationship Id="rId5" Type="http://schemas.openxmlformats.org/officeDocument/2006/relationships/image" Target="../media/image11.jpeg"/><Relationship Id="rId4"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image" Target="../media/image12.png"/><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2483E3-3F0D-413A-9BC6-6037529B3223}"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s-MX"/>
        </a:p>
      </dgm:t>
    </dgm:pt>
    <dgm:pt modelId="{C10BBB88-DBCE-4325-82CC-80EBB014484B}">
      <dgm:prSet/>
      <dgm:spPr/>
      <dgm:t>
        <a:bodyPr/>
        <a:lstStyle/>
        <a:p>
          <a:r>
            <a:rPr lang="es-MX" i="1" dirty="0">
              <a:latin typeface="Raleway" pitchFamily="2" charset="0"/>
            </a:rPr>
            <a:t>Solicitar la dispersión de acuerdo con el Presupuesto autorizado</a:t>
          </a:r>
          <a:r>
            <a:rPr lang="es-MX" i="1" dirty="0"/>
            <a:t>.</a:t>
          </a:r>
          <a:endParaRPr lang="es-MX" dirty="0"/>
        </a:p>
      </dgm:t>
    </dgm:pt>
    <dgm:pt modelId="{834DF02F-B983-4E55-A320-00628C23EEC2}" type="parTrans" cxnId="{E4C1090A-E1E1-4F71-8901-84FED6F0074B}">
      <dgm:prSet/>
      <dgm:spPr/>
      <dgm:t>
        <a:bodyPr/>
        <a:lstStyle/>
        <a:p>
          <a:endParaRPr lang="es-MX"/>
        </a:p>
      </dgm:t>
    </dgm:pt>
    <dgm:pt modelId="{24B2D4E4-2922-4A51-B479-0D7EB5B210C2}" type="sibTrans" cxnId="{E4C1090A-E1E1-4F71-8901-84FED6F0074B}">
      <dgm:prSet/>
      <dgm:spPr/>
      <dgm:t>
        <a:bodyPr/>
        <a:lstStyle/>
        <a:p>
          <a:endParaRPr lang="es-MX"/>
        </a:p>
      </dgm:t>
    </dgm:pt>
    <dgm:pt modelId="{B79D3C82-7FC2-41FC-B4C9-37D0E9341DD2}">
      <dgm:prSet/>
      <dgm:spPr/>
      <dgm:t>
        <a:bodyPr/>
        <a:lstStyle/>
        <a:p>
          <a:r>
            <a:rPr lang="es-MX" i="1" dirty="0">
              <a:latin typeface="Raleway" pitchFamily="2" charset="0"/>
            </a:rPr>
            <a:t>Realizar la dispersión al menos 1 vez al mes (De todos los proyectos).</a:t>
          </a:r>
          <a:endParaRPr lang="es-MX" dirty="0">
            <a:latin typeface="Raleway" pitchFamily="2" charset="0"/>
          </a:endParaRPr>
        </a:p>
      </dgm:t>
    </dgm:pt>
    <dgm:pt modelId="{EACE8716-3161-4461-A968-45CD3351E4E4}" type="parTrans" cxnId="{D6C8B87F-0F7D-4D71-94EF-96E02A6C0132}">
      <dgm:prSet/>
      <dgm:spPr/>
      <dgm:t>
        <a:bodyPr/>
        <a:lstStyle/>
        <a:p>
          <a:endParaRPr lang="es-MX"/>
        </a:p>
      </dgm:t>
    </dgm:pt>
    <dgm:pt modelId="{51F7AE9B-E6D3-41B8-A32E-C49B45D31330}" type="sibTrans" cxnId="{D6C8B87F-0F7D-4D71-94EF-96E02A6C0132}">
      <dgm:prSet/>
      <dgm:spPr/>
      <dgm:t>
        <a:bodyPr/>
        <a:lstStyle/>
        <a:p>
          <a:endParaRPr lang="es-MX"/>
        </a:p>
      </dgm:t>
    </dgm:pt>
    <dgm:pt modelId="{009138E6-DE7E-4165-86DA-656058912BC5}">
      <dgm:prSet/>
      <dgm:spPr/>
      <dgm:t>
        <a:bodyPr/>
        <a:lstStyle/>
        <a:p>
          <a:r>
            <a:rPr lang="es-MX" i="1" dirty="0">
              <a:latin typeface="Raleway" pitchFamily="2" charset="0"/>
            </a:rPr>
            <a:t>Considerar que el capítulo 1000 no puede incrementarse ni disminuirse</a:t>
          </a:r>
          <a:r>
            <a:rPr lang="es-MX" i="1" dirty="0"/>
            <a:t>.</a:t>
          </a:r>
          <a:endParaRPr lang="es-MX" dirty="0"/>
        </a:p>
      </dgm:t>
    </dgm:pt>
    <dgm:pt modelId="{29BE9C8E-5C00-41F9-AB47-70207445DC39}" type="parTrans" cxnId="{4BC424BF-B581-415A-8807-AF7D8FBD5DD8}">
      <dgm:prSet/>
      <dgm:spPr/>
      <dgm:t>
        <a:bodyPr/>
        <a:lstStyle/>
        <a:p>
          <a:endParaRPr lang="es-MX"/>
        </a:p>
      </dgm:t>
    </dgm:pt>
    <dgm:pt modelId="{491906F2-37E6-4350-BE45-ECE4533B969E}" type="sibTrans" cxnId="{4BC424BF-B581-415A-8807-AF7D8FBD5DD8}">
      <dgm:prSet/>
      <dgm:spPr/>
      <dgm:t>
        <a:bodyPr/>
        <a:lstStyle/>
        <a:p>
          <a:endParaRPr lang="es-MX"/>
        </a:p>
      </dgm:t>
    </dgm:pt>
    <dgm:pt modelId="{02B4D1A8-7890-4E99-B6AA-2B1E4EC070C0}">
      <dgm:prSet/>
      <dgm:spPr/>
      <dgm:t>
        <a:bodyPr/>
        <a:lstStyle/>
        <a:p>
          <a:r>
            <a:rPr lang="es-MX" i="1" dirty="0">
              <a:latin typeface="Raleway" pitchFamily="2" charset="0"/>
            </a:rPr>
            <a:t>En caso de tener ingresos excedentes, se deberá anexar información suficiente sobre el destino de los recursos y estos estarán sujetos a revisión</a:t>
          </a:r>
          <a:r>
            <a:rPr lang="es-MX" i="1" dirty="0"/>
            <a:t>.</a:t>
          </a:r>
          <a:endParaRPr lang="es-MX" dirty="0"/>
        </a:p>
      </dgm:t>
    </dgm:pt>
    <dgm:pt modelId="{96CF5D14-C8A6-47D4-91B7-213BCE8308FC}" type="parTrans" cxnId="{E2A7708E-148E-4A38-A592-354FC9E273E4}">
      <dgm:prSet/>
      <dgm:spPr/>
      <dgm:t>
        <a:bodyPr/>
        <a:lstStyle/>
        <a:p>
          <a:endParaRPr lang="es-MX"/>
        </a:p>
      </dgm:t>
    </dgm:pt>
    <dgm:pt modelId="{FE881EB8-3C05-47AB-9010-C33A3699E86F}" type="sibTrans" cxnId="{E2A7708E-148E-4A38-A592-354FC9E273E4}">
      <dgm:prSet/>
      <dgm:spPr/>
      <dgm:t>
        <a:bodyPr/>
        <a:lstStyle/>
        <a:p>
          <a:endParaRPr lang="es-MX"/>
        </a:p>
      </dgm:t>
    </dgm:pt>
    <dgm:pt modelId="{02A3F59E-0A2E-4AFB-8622-75508603349A}">
      <dgm:prSet/>
      <dgm:spPr/>
      <dgm:t>
        <a:bodyPr/>
        <a:lstStyle/>
        <a:p>
          <a:r>
            <a:rPr lang="es-MX" dirty="0">
              <a:latin typeface="Raleway" pitchFamily="2" charset="0"/>
            </a:rPr>
            <a:t>El ingreso recaudado no se refleja en automático en el reporte de presupuesto de Egresos. Se debe solicitar su dispersión</a:t>
          </a:r>
        </a:p>
      </dgm:t>
    </dgm:pt>
    <dgm:pt modelId="{5171EC0A-AC76-44FF-8748-245AE8D1524A}" type="parTrans" cxnId="{C92FAFC8-7D46-496E-929C-BA74202E18C0}">
      <dgm:prSet/>
      <dgm:spPr/>
      <dgm:t>
        <a:bodyPr/>
        <a:lstStyle/>
        <a:p>
          <a:endParaRPr lang="es-MX"/>
        </a:p>
      </dgm:t>
    </dgm:pt>
    <dgm:pt modelId="{8E9FEC68-ECDD-4D0A-B0D3-C67B2BEB47D4}" type="sibTrans" cxnId="{C92FAFC8-7D46-496E-929C-BA74202E18C0}">
      <dgm:prSet/>
      <dgm:spPr/>
      <dgm:t>
        <a:bodyPr/>
        <a:lstStyle/>
        <a:p>
          <a:endParaRPr lang="es-MX"/>
        </a:p>
      </dgm:t>
    </dgm:pt>
    <dgm:pt modelId="{97285C3F-5379-47BD-8235-1F9034FE79BB}" type="pres">
      <dgm:prSet presAssocID="{A42483E3-3F0D-413A-9BC6-6037529B3223}" presName="linear" presStyleCnt="0">
        <dgm:presLayoutVars>
          <dgm:dir/>
          <dgm:resizeHandles val="exact"/>
        </dgm:presLayoutVars>
      </dgm:prSet>
      <dgm:spPr/>
    </dgm:pt>
    <dgm:pt modelId="{D5362AB0-CA63-4D00-8E42-967AA302C53E}" type="pres">
      <dgm:prSet presAssocID="{02A3F59E-0A2E-4AFB-8622-75508603349A}" presName="comp" presStyleCnt="0"/>
      <dgm:spPr/>
    </dgm:pt>
    <dgm:pt modelId="{3352A7D9-228B-47C7-9D5C-7EBF375FA8C4}" type="pres">
      <dgm:prSet presAssocID="{02A3F59E-0A2E-4AFB-8622-75508603349A}" presName="box" presStyleLbl="node1" presStyleIdx="0" presStyleCnt="5"/>
      <dgm:spPr/>
    </dgm:pt>
    <dgm:pt modelId="{AE69E518-036B-4C32-8BD0-95F902E2FC26}" type="pres">
      <dgm:prSet presAssocID="{02A3F59E-0A2E-4AFB-8622-75508603349A}" presName="img" presStyleLbl="fgImgPlace1" presStyleIdx="0" presStyleCnt="5"/>
      <dgm:spPr>
        <a:blipFill>
          <a:blip xmlns:r="http://schemas.openxmlformats.org/officeDocument/2006/relationships" r:embed="rId1"/>
          <a:srcRect/>
          <a:stretch>
            <a:fillRect t="-76000" b="-76000"/>
          </a:stretch>
        </a:blipFill>
      </dgm:spPr>
    </dgm:pt>
    <dgm:pt modelId="{F53B99BA-2432-4479-BB46-4B29B813A9FB}" type="pres">
      <dgm:prSet presAssocID="{02A3F59E-0A2E-4AFB-8622-75508603349A}" presName="text" presStyleLbl="node1" presStyleIdx="0" presStyleCnt="5">
        <dgm:presLayoutVars>
          <dgm:bulletEnabled val="1"/>
        </dgm:presLayoutVars>
      </dgm:prSet>
      <dgm:spPr/>
    </dgm:pt>
    <dgm:pt modelId="{1CC3AF6C-B3A9-4A76-B9ED-113BD6E641D9}" type="pres">
      <dgm:prSet presAssocID="{8E9FEC68-ECDD-4D0A-B0D3-C67B2BEB47D4}" presName="spacer" presStyleCnt="0"/>
      <dgm:spPr/>
    </dgm:pt>
    <dgm:pt modelId="{0C5F212C-6749-41C8-BD27-12922FDAA77B}" type="pres">
      <dgm:prSet presAssocID="{C10BBB88-DBCE-4325-82CC-80EBB014484B}" presName="comp" presStyleCnt="0"/>
      <dgm:spPr/>
    </dgm:pt>
    <dgm:pt modelId="{CD636D47-6E5E-406D-9D6B-92432B268695}" type="pres">
      <dgm:prSet presAssocID="{C10BBB88-DBCE-4325-82CC-80EBB014484B}" presName="box" presStyleLbl="node1" presStyleIdx="1" presStyleCnt="5"/>
      <dgm:spPr/>
    </dgm:pt>
    <dgm:pt modelId="{568BE0A6-E39F-46FE-9CDB-CA372A4ABE88}" type="pres">
      <dgm:prSet presAssocID="{C10BBB88-DBCE-4325-82CC-80EBB014484B}" presName="img" presStyleLbl="fgImgPlace1" presStyleIdx="1" presStyleCnt="5" custLinFactNeighborX="592" custLinFactNeighborY="-4457"/>
      <dgm:spPr>
        <a:blipFill>
          <a:blip xmlns:r="http://schemas.openxmlformats.org/officeDocument/2006/relationships" r:embed="rId2"/>
          <a:srcRect/>
          <a:stretch>
            <a:fillRect t="-84000" b="-84000"/>
          </a:stretch>
        </a:blipFill>
      </dgm:spPr>
    </dgm:pt>
    <dgm:pt modelId="{14A584C1-15FF-4BBA-9CE2-24E69648C554}" type="pres">
      <dgm:prSet presAssocID="{C10BBB88-DBCE-4325-82CC-80EBB014484B}" presName="text" presStyleLbl="node1" presStyleIdx="1" presStyleCnt="5">
        <dgm:presLayoutVars>
          <dgm:bulletEnabled val="1"/>
        </dgm:presLayoutVars>
      </dgm:prSet>
      <dgm:spPr/>
    </dgm:pt>
    <dgm:pt modelId="{2DE303F9-162E-4C3D-A006-CC51C48024F7}" type="pres">
      <dgm:prSet presAssocID="{24B2D4E4-2922-4A51-B479-0D7EB5B210C2}" presName="spacer" presStyleCnt="0"/>
      <dgm:spPr/>
    </dgm:pt>
    <dgm:pt modelId="{2C4A0C0B-73FD-4659-AFF9-EB800618A825}" type="pres">
      <dgm:prSet presAssocID="{B79D3C82-7FC2-41FC-B4C9-37D0E9341DD2}" presName="comp" presStyleCnt="0"/>
      <dgm:spPr/>
    </dgm:pt>
    <dgm:pt modelId="{06DF7106-9E9C-4DE0-9301-04E34D12D847}" type="pres">
      <dgm:prSet presAssocID="{B79D3C82-7FC2-41FC-B4C9-37D0E9341DD2}" presName="box" presStyleLbl="node1" presStyleIdx="2" presStyleCnt="5"/>
      <dgm:spPr/>
    </dgm:pt>
    <dgm:pt modelId="{71169A53-410B-41A4-9FCF-853C0B29173C}" type="pres">
      <dgm:prSet presAssocID="{B79D3C82-7FC2-41FC-B4C9-37D0E9341DD2}" presName="img" presStyleLbl="fgImgPlace1" presStyleIdx="2" presStyleCnt="5" custLinFactNeighborX="592" custLinFactNeighborY="-5222"/>
      <dgm:spPr>
        <a:blipFill>
          <a:blip xmlns:r="http://schemas.openxmlformats.org/officeDocument/2006/relationships" r:embed="rId3"/>
          <a:srcRect/>
          <a:stretch>
            <a:fillRect t="-84000" b="-84000"/>
          </a:stretch>
        </a:blipFill>
      </dgm:spPr>
    </dgm:pt>
    <dgm:pt modelId="{76B6AE76-FDF9-46C6-838E-34445883B7AA}" type="pres">
      <dgm:prSet presAssocID="{B79D3C82-7FC2-41FC-B4C9-37D0E9341DD2}" presName="text" presStyleLbl="node1" presStyleIdx="2" presStyleCnt="5">
        <dgm:presLayoutVars>
          <dgm:bulletEnabled val="1"/>
        </dgm:presLayoutVars>
      </dgm:prSet>
      <dgm:spPr/>
    </dgm:pt>
    <dgm:pt modelId="{6F71DAB5-B936-4CBA-8925-33E72DF40CC7}" type="pres">
      <dgm:prSet presAssocID="{51F7AE9B-E6D3-41B8-A32E-C49B45D31330}" presName="spacer" presStyleCnt="0"/>
      <dgm:spPr/>
    </dgm:pt>
    <dgm:pt modelId="{B70F2287-4869-4780-9668-418EF0C331DA}" type="pres">
      <dgm:prSet presAssocID="{009138E6-DE7E-4165-86DA-656058912BC5}" presName="comp" presStyleCnt="0"/>
      <dgm:spPr/>
    </dgm:pt>
    <dgm:pt modelId="{837FD899-42BA-4A9B-9537-F723646A5DFC}" type="pres">
      <dgm:prSet presAssocID="{009138E6-DE7E-4165-86DA-656058912BC5}" presName="box" presStyleLbl="node1" presStyleIdx="3" presStyleCnt="5"/>
      <dgm:spPr/>
    </dgm:pt>
    <dgm:pt modelId="{B7278357-0181-45E6-B59A-3C229DA0AD6A}" type="pres">
      <dgm:prSet presAssocID="{009138E6-DE7E-4165-86DA-656058912BC5}" presName="img" presStyleLbl="fgImgPlace1" presStyleIdx="3" presStyleCnt="5"/>
      <dgm:spPr>
        <a:blipFill>
          <a:blip xmlns:r="http://schemas.openxmlformats.org/officeDocument/2006/relationships" r:embed="rId4"/>
          <a:srcRect/>
          <a:stretch>
            <a:fillRect t="-53000" b="-53000"/>
          </a:stretch>
        </a:blipFill>
      </dgm:spPr>
    </dgm:pt>
    <dgm:pt modelId="{C84DBD40-AAC9-426C-B154-148F5E7056E4}" type="pres">
      <dgm:prSet presAssocID="{009138E6-DE7E-4165-86DA-656058912BC5}" presName="text" presStyleLbl="node1" presStyleIdx="3" presStyleCnt="5">
        <dgm:presLayoutVars>
          <dgm:bulletEnabled val="1"/>
        </dgm:presLayoutVars>
      </dgm:prSet>
      <dgm:spPr/>
    </dgm:pt>
    <dgm:pt modelId="{63013096-950F-4A45-BF6F-48069F1F47D6}" type="pres">
      <dgm:prSet presAssocID="{491906F2-37E6-4350-BE45-ECE4533B969E}" presName="spacer" presStyleCnt="0"/>
      <dgm:spPr/>
    </dgm:pt>
    <dgm:pt modelId="{000A7E6C-B9D2-494A-A3A5-C93DE9EF3CC2}" type="pres">
      <dgm:prSet presAssocID="{02B4D1A8-7890-4E99-B6AA-2B1E4EC070C0}" presName="comp" presStyleCnt="0"/>
      <dgm:spPr/>
    </dgm:pt>
    <dgm:pt modelId="{810652A0-8C40-4445-A062-FA38576968D5}" type="pres">
      <dgm:prSet presAssocID="{02B4D1A8-7890-4E99-B6AA-2B1E4EC070C0}" presName="box" presStyleLbl="node1" presStyleIdx="4" presStyleCnt="5"/>
      <dgm:spPr/>
    </dgm:pt>
    <dgm:pt modelId="{180E2FEC-3DBD-401A-B03B-435A60513FE5}" type="pres">
      <dgm:prSet presAssocID="{02B4D1A8-7890-4E99-B6AA-2B1E4EC070C0}" presName="img" presStyleLbl="fgImgPlace1" presStyleIdx="4" presStyleCnt="5"/>
      <dgm:spPr>
        <a:blipFill>
          <a:blip xmlns:r="http://schemas.openxmlformats.org/officeDocument/2006/relationships" r:embed="rId5"/>
          <a:srcRect/>
          <a:stretch>
            <a:fillRect t="-84000" b="-84000"/>
          </a:stretch>
        </a:blipFill>
      </dgm:spPr>
    </dgm:pt>
    <dgm:pt modelId="{690EB289-FA91-426F-BE85-432B3D3503C5}" type="pres">
      <dgm:prSet presAssocID="{02B4D1A8-7890-4E99-B6AA-2B1E4EC070C0}" presName="text" presStyleLbl="node1" presStyleIdx="4" presStyleCnt="5">
        <dgm:presLayoutVars>
          <dgm:bulletEnabled val="1"/>
        </dgm:presLayoutVars>
      </dgm:prSet>
      <dgm:spPr/>
    </dgm:pt>
  </dgm:ptLst>
  <dgm:cxnLst>
    <dgm:cxn modelId="{1640F109-7009-4B3E-AEFC-5856888FE1C6}" type="presOf" srcId="{C10BBB88-DBCE-4325-82CC-80EBB014484B}" destId="{14A584C1-15FF-4BBA-9CE2-24E69648C554}" srcOrd="1" destOrd="0" presId="urn:microsoft.com/office/officeart/2005/8/layout/vList4"/>
    <dgm:cxn modelId="{E4C1090A-E1E1-4F71-8901-84FED6F0074B}" srcId="{A42483E3-3F0D-413A-9BC6-6037529B3223}" destId="{C10BBB88-DBCE-4325-82CC-80EBB014484B}" srcOrd="1" destOrd="0" parTransId="{834DF02F-B983-4E55-A320-00628C23EEC2}" sibTransId="{24B2D4E4-2922-4A51-B479-0D7EB5B210C2}"/>
    <dgm:cxn modelId="{57BCBC16-0616-48E1-AF43-F7C924C46859}" type="presOf" srcId="{02B4D1A8-7890-4E99-B6AA-2B1E4EC070C0}" destId="{810652A0-8C40-4445-A062-FA38576968D5}" srcOrd="0" destOrd="0" presId="urn:microsoft.com/office/officeart/2005/8/layout/vList4"/>
    <dgm:cxn modelId="{EBFB2B1B-3D80-4CC0-9045-E5A1E3BEF009}" type="presOf" srcId="{009138E6-DE7E-4165-86DA-656058912BC5}" destId="{C84DBD40-AAC9-426C-B154-148F5E7056E4}" srcOrd="1" destOrd="0" presId="urn:microsoft.com/office/officeart/2005/8/layout/vList4"/>
    <dgm:cxn modelId="{0CF84E63-FDDE-4072-8129-256F6E052D79}" type="presOf" srcId="{B79D3C82-7FC2-41FC-B4C9-37D0E9341DD2}" destId="{06DF7106-9E9C-4DE0-9301-04E34D12D847}" srcOrd="0" destOrd="0" presId="urn:microsoft.com/office/officeart/2005/8/layout/vList4"/>
    <dgm:cxn modelId="{F45B175A-51B1-47E6-9474-73A07824DAED}" type="presOf" srcId="{B79D3C82-7FC2-41FC-B4C9-37D0E9341DD2}" destId="{76B6AE76-FDF9-46C6-838E-34445883B7AA}" srcOrd="1" destOrd="0" presId="urn:microsoft.com/office/officeart/2005/8/layout/vList4"/>
    <dgm:cxn modelId="{D6C8B87F-0F7D-4D71-94EF-96E02A6C0132}" srcId="{A42483E3-3F0D-413A-9BC6-6037529B3223}" destId="{B79D3C82-7FC2-41FC-B4C9-37D0E9341DD2}" srcOrd="2" destOrd="0" parTransId="{EACE8716-3161-4461-A968-45CD3351E4E4}" sibTransId="{51F7AE9B-E6D3-41B8-A32E-C49B45D31330}"/>
    <dgm:cxn modelId="{9756D38D-7E49-4D77-8ADE-A384D730E9C8}" type="presOf" srcId="{02B4D1A8-7890-4E99-B6AA-2B1E4EC070C0}" destId="{690EB289-FA91-426F-BE85-432B3D3503C5}" srcOrd="1" destOrd="0" presId="urn:microsoft.com/office/officeart/2005/8/layout/vList4"/>
    <dgm:cxn modelId="{E2A7708E-148E-4A38-A592-354FC9E273E4}" srcId="{A42483E3-3F0D-413A-9BC6-6037529B3223}" destId="{02B4D1A8-7890-4E99-B6AA-2B1E4EC070C0}" srcOrd="4" destOrd="0" parTransId="{96CF5D14-C8A6-47D4-91B7-213BCE8308FC}" sibTransId="{FE881EB8-3C05-47AB-9010-C33A3699E86F}"/>
    <dgm:cxn modelId="{4BC424BF-B581-415A-8807-AF7D8FBD5DD8}" srcId="{A42483E3-3F0D-413A-9BC6-6037529B3223}" destId="{009138E6-DE7E-4165-86DA-656058912BC5}" srcOrd="3" destOrd="0" parTransId="{29BE9C8E-5C00-41F9-AB47-70207445DC39}" sibTransId="{491906F2-37E6-4350-BE45-ECE4533B969E}"/>
    <dgm:cxn modelId="{C92FAFC8-7D46-496E-929C-BA74202E18C0}" srcId="{A42483E3-3F0D-413A-9BC6-6037529B3223}" destId="{02A3F59E-0A2E-4AFB-8622-75508603349A}" srcOrd="0" destOrd="0" parTransId="{5171EC0A-AC76-44FF-8748-245AE8D1524A}" sibTransId="{8E9FEC68-ECDD-4D0A-B0D3-C67B2BEB47D4}"/>
    <dgm:cxn modelId="{B37219CF-BCF2-4781-AAE4-A590EFBD4295}" type="presOf" srcId="{009138E6-DE7E-4165-86DA-656058912BC5}" destId="{837FD899-42BA-4A9B-9537-F723646A5DFC}" srcOrd="0" destOrd="0" presId="urn:microsoft.com/office/officeart/2005/8/layout/vList4"/>
    <dgm:cxn modelId="{E50A15D0-120B-4137-8C07-9C5B575A2D04}" type="presOf" srcId="{02A3F59E-0A2E-4AFB-8622-75508603349A}" destId="{F53B99BA-2432-4479-BB46-4B29B813A9FB}" srcOrd="1" destOrd="0" presId="urn:microsoft.com/office/officeart/2005/8/layout/vList4"/>
    <dgm:cxn modelId="{8A1A58DA-1372-4FD5-9E8D-21304D9FA218}" type="presOf" srcId="{C10BBB88-DBCE-4325-82CC-80EBB014484B}" destId="{CD636D47-6E5E-406D-9D6B-92432B268695}" srcOrd="0" destOrd="0" presId="urn:microsoft.com/office/officeart/2005/8/layout/vList4"/>
    <dgm:cxn modelId="{EE9962E9-9949-44FF-BF16-1957CCAC1F73}" type="presOf" srcId="{A42483E3-3F0D-413A-9BC6-6037529B3223}" destId="{97285C3F-5379-47BD-8235-1F9034FE79BB}" srcOrd="0" destOrd="0" presId="urn:microsoft.com/office/officeart/2005/8/layout/vList4"/>
    <dgm:cxn modelId="{3A3010FE-FD5B-487D-827C-E986B021E1B3}" type="presOf" srcId="{02A3F59E-0A2E-4AFB-8622-75508603349A}" destId="{3352A7D9-228B-47C7-9D5C-7EBF375FA8C4}" srcOrd="0" destOrd="0" presId="urn:microsoft.com/office/officeart/2005/8/layout/vList4"/>
    <dgm:cxn modelId="{4C8F7758-55D2-4FC9-903E-41A72C4E3F0A}" type="presParOf" srcId="{97285C3F-5379-47BD-8235-1F9034FE79BB}" destId="{D5362AB0-CA63-4D00-8E42-967AA302C53E}" srcOrd="0" destOrd="0" presId="urn:microsoft.com/office/officeart/2005/8/layout/vList4"/>
    <dgm:cxn modelId="{5A4FD254-3B80-4AF0-A93E-5DCA806B82A4}" type="presParOf" srcId="{D5362AB0-CA63-4D00-8E42-967AA302C53E}" destId="{3352A7D9-228B-47C7-9D5C-7EBF375FA8C4}" srcOrd="0" destOrd="0" presId="urn:microsoft.com/office/officeart/2005/8/layout/vList4"/>
    <dgm:cxn modelId="{EF4F5AF0-95BA-4729-9569-D4F46674D074}" type="presParOf" srcId="{D5362AB0-CA63-4D00-8E42-967AA302C53E}" destId="{AE69E518-036B-4C32-8BD0-95F902E2FC26}" srcOrd="1" destOrd="0" presId="urn:microsoft.com/office/officeart/2005/8/layout/vList4"/>
    <dgm:cxn modelId="{4856EB57-36EA-4008-8EDD-2E25D410277B}" type="presParOf" srcId="{D5362AB0-CA63-4D00-8E42-967AA302C53E}" destId="{F53B99BA-2432-4479-BB46-4B29B813A9FB}" srcOrd="2" destOrd="0" presId="urn:microsoft.com/office/officeart/2005/8/layout/vList4"/>
    <dgm:cxn modelId="{9F5C278C-C45F-4EBF-8E14-5A67250FD09D}" type="presParOf" srcId="{97285C3F-5379-47BD-8235-1F9034FE79BB}" destId="{1CC3AF6C-B3A9-4A76-B9ED-113BD6E641D9}" srcOrd="1" destOrd="0" presId="urn:microsoft.com/office/officeart/2005/8/layout/vList4"/>
    <dgm:cxn modelId="{24EDD72B-AA95-4959-95B2-B62D3C1BFBAA}" type="presParOf" srcId="{97285C3F-5379-47BD-8235-1F9034FE79BB}" destId="{0C5F212C-6749-41C8-BD27-12922FDAA77B}" srcOrd="2" destOrd="0" presId="urn:microsoft.com/office/officeart/2005/8/layout/vList4"/>
    <dgm:cxn modelId="{708BA119-FC39-4C3B-B8FB-F443E9FDE119}" type="presParOf" srcId="{0C5F212C-6749-41C8-BD27-12922FDAA77B}" destId="{CD636D47-6E5E-406D-9D6B-92432B268695}" srcOrd="0" destOrd="0" presId="urn:microsoft.com/office/officeart/2005/8/layout/vList4"/>
    <dgm:cxn modelId="{F9249448-096B-4E7C-99AD-B4FE6578E44D}" type="presParOf" srcId="{0C5F212C-6749-41C8-BD27-12922FDAA77B}" destId="{568BE0A6-E39F-46FE-9CDB-CA372A4ABE88}" srcOrd="1" destOrd="0" presId="urn:microsoft.com/office/officeart/2005/8/layout/vList4"/>
    <dgm:cxn modelId="{66B4FFA5-DAB9-4514-8DB1-7B98235CE84B}" type="presParOf" srcId="{0C5F212C-6749-41C8-BD27-12922FDAA77B}" destId="{14A584C1-15FF-4BBA-9CE2-24E69648C554}" srcOrd="2" destOrd="0" presId="urn:microsoft.com/office/officeart/2005/8/layout/vList4"/>
    <dgm:cxn modelId="{66A9E90E-0F10-4808-956E-D1FCDB158F37}" type="presParOf" srcId="{97285C3F-5379-47BD-8235-1F9034FE79BB}" destId="{2DE303F9-162E-4C3D-A006-CC51C48024F7}" srcOrd="3" destOrd="0" presId="urn:microsoft.com/office/officeart/2005/8/layout/vList4"/>
    <dgm:cxn modelId="{8F16A938-C359-4E08-92F3-E298448A7C63}" type="presParOf" srcId="{97285C3F-5379-47BD-8235-1F9034FE79BB}" destId="{2C4A0C0B-73FD-4659-AFF9-EB800618A825}" srcOrd="4" destOrd="0" presId="urn:microsoft.com/office/officeart/2005/8/layout/vList4"/>
    <dgm:cxn modelId="{A25256B6-EBF3-4D62-99C4-A63FBFD6D7CC}" type="presParOf" srcId="{2C4A0C0B-73FD-4659-AFF9-EB800618A825}" destId="{06DF7106-9E9C-4DE0-9301-04E34D12D847}" srcOrd="0" destOrd="0" presId="urn:microsoft.com/office/officeart/2005/8/layout/vList4"/>
    <dgm:cxn modelId="{520668D3-81F0-4BB8-82D1-667E7144B2AD}" type="presParOf" srcId="{2C4A0C0B-73FD-4659-AFF9-EB800618A825}" destId="{71169A53-410B-41A4-9FCF-853C0B29173C}" srcOrd="1" destOrd="0" presId="urn:microsoft.com/office/officeart/2005/8/layout/vList4"/>
    <dgm:cxn modelId="{6BF294F1-D6A2-47E5-9BC7-6E1345A95057}" type="presParOf" srcId="{2C4A0C0B-73FD-4659-AFF9-EB800618A825}" destId="{76B6AE76-FDF9-46C6-838E-34445883B7AA}" srcOrd="2" destOrd="0" presId="urn:microsoft.com/office/officeart/2005/8/layout/vList4"/>
    <dgm:cxn modelId="{5AB61ABF-AA61-4F0F-A543-E841F0627D5B}" type="presParOf" srcId="{97285C3F-5379-47BD-8235-1F9034FE79BB}" destId="{6F71DAB5-B936-4CBA-8925-33E72DF40CC7}" srcOrd="5" destOrd="0" presId="urn:microsoft.com/office/officeart/2005/8/layout/vList4"/>
    <dgm:cxn modelId="{97EB339D-3DB7-468A-ABC5-0988252E8FE8}" type="presParOf" srcId="{97285C3F-5379-47BD-8235-1F9034FE79BB}" destId="{B70F2287-4869-4780-9668-418EF0C331DA}" srcOrd="6" destOrd="0" presId="urn:microsoft.com/office/officeart/2005/8/layout/vList4"/>
    <dgm:cxn modelId="{6AECAF11-F535-464A-8356-63CD0913978A}" type="presParOf" srcId="{B70F2287-4869-4780-9668-418EF0C331DA}" destId="{837FD899-42BA-4A9B-9537-F723646A5DFC}" srcOrd="0" destOrd="0" presId="urn:microsoft.com/office/officeart/2005/8/layout/vList4"/>
    <dgm:cxn modelId="{955E1CD4-D669-43F6-8002-3F73A1258297}" type="presParOf" srcId="{B70F2287-4869-4780-9668-418EF0C331DA}" destId="{B7278357-0181-45E6-B59A-3C229DA0AD6A}" srcOrd="1" destOrd="0" presId="urn:microsoft.com/office/officeart/2005/8/layout/vList4"/>
    <dgm:cxn modelId="{F8736847-08A6-4F7B-BF78-412322EA5259}" type="presParOf" srcId="{B70F2287-4869-4780-9668-418EF0C331DA}" destId="{C84DBD40-AAC9-426C-B154-148F5E7056E4}" srcOrd="2" destOrd="0" presId="urn:microsoft.com/office/officeart/2005/8/layout/vList4"/>
    <dgm:cxn modelId="{843F5B7D-F1FF-44B9-AACA-CF762DC77752}" type="presParOf" srcId="{97285C3F-5379-47BD-8235-1F9034FE79BB}" destId="{63013096-950F-4A45-BF6F-48069F1F47D6}" srcOrd="7" destOrd="0" presId="urn:microsoft.com/office/officeart/2005/8/layout/vList4"/>
    <dgm:cxn modelId="{216E2E43-1DF1-4E5E-ADDF-9DB24541E9FF}" type="presParOf" srcId="{97285C3F-5379-47BD-8235-1F9034FE79BB}" destId="{000A7E6C-B9D2-494A-A3A5-C93DE9EF3CC2}" srcOrd="8" destOrd="0" presId="urn:microsoft.com/office/officeart/2005/8/layout/vList4"/>
    <dgm:cxn modelId="{335AE2C6-86DE-4015-B78F-0B9C329CB0D0}" type="presParOf" srcId="{000A7E6C-B9D2-494A-A3A5-C93DE9EF3CC2}" destId="{810652A0-8C40-4445-A062-FA38576968D5}" srcOrd="0" destOrd="0" presId="urn:microsoft.com/office/officeart/2005/8/layout/vList4"/>
    <dgm:cxn modelId="{A029AA48-03AE-4F26-A506-9E42F78181DD}" type="presParOf" srcId="{000A7E6C-B9D2-494A-A3A5-C93DE9EF3CC2}" destId="{180E2FEC-3DBD-401A-B03B-435A60513FE5}" srcOrd="1" destOrd="0" presId="urn:microsoft.com/office/officeart/2005/8/layout/vList4"/>
    <dgm:cxn modelId="{FF13970A-48B0-47FA-8F75-FF1A836B1DCA}" type="presParOf" srcId="{000A7E6C-B9D2-494A-A3A5-C93DE9EF3CC2}" destId="{690EB289-FA91-426F-BE85-432B3D3503C5}"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001228-DDD3-49EB-8D85-2A3EBB522F2D}"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MX"/>
        </a:p>
      </dgm:t>
    </dgm:pt>
    <dgm:pt modelId="{6F72DD7D-6878-48AF-B2DD-33672654DA3F}">
      <dgm:prSet/>
      <dgm:spPr/>
      <dgm:t>
        <a:bodyPr/>
        <a:lstStyle/>
        <a:p>
          <a:r>
            <a:rPr lang="es-MX" dirty="0"/>
            <a:t>Enviar archivos Excel y PDF firmado por el titular de la entidad o dependencia.</a:t>
          </a:r>
        </a:p>
      </dgm:t>
    </dgm:pt>
    <dgm:pt modelId="{5E9AF821-8C2F-458D-918E-9FCF5DAE1FA1}" type="parTrans" cxnId="{E6FE2AF8-8B89-40F7-BED4-989022A3676D}">
      <dgm:prSet/>
      <dgm:spPr/>
      <dgm:t>
        <a:bodyPr/>
        <a:lstStyle/>
        <a:p>
          <a:endParaRPr lang="es-MX"/>
        </a:p>
      </dgm:t>
    </dgm:pt>
    <dgm:pt modelId="{C093F342-0D71-4B4B-ADC9-8CEC3CC01014}" type="sibTrans" cxnId="{E6FE2AF8-8B89-40F7-BED4-989022A3676D}">
      <dgm:prSet/>
      <dgm:spPr/>
      <dgm:t>
        <a:bodyPr/>
        <a:lstStyle/>
        <a:p>
          <a:endParaRPr lang="es-MX"/>
        </a:p>
      </dgm:t>
    </dgm:pt>
    <dgm:pt modelId="{F3EEEBB8-D287-482B-94E7-7B59BD8B0342}">
      <dgm:prSet/>
      <dgm:spPr/>
      <dgm:t>
        <a:bodyPr/>
        <a:lstStyle/>
        <a:p>
          <a:r>
            <a:rPr lang="es-MX" dirty="0"/>
            <a:t>Revisar nomenclaturas de la estructura presupuestal.</a:t>
          </a:r>
        </a:p>
      </dgm:t>
    </dgm:pt>
    <dgm:pt modelId="{45828867-BAE7-4390-BED6-40D6F9EE4E77}" type="parTrans" cxnId="{2081B490-1B77-4957-8A67-0991DC0F572B}">
      <dgm:prSet/>
      <dgm:spPr/>
      <dgm:t>
        <a:bodyPr/>
        <a:lstStyle/>
        <a:p>
          <a:endParaRPr lang="es-MX"/>
        </a:p>
      </dgm:t>
    </dgm:pt>
    <dgm:pt modelId="{7FE04761-3F51-4E39-A974-285A798EBAC6}" type="sibTrans" cxnId="{2081B490-1B77-4957-8A67-0991DC0F572B}">
      <dgm:prSet/>
      <dgm:spPr/>
      <dgm:t>
        <a:bodyPr/>
        <a:lstStyle/>
        <a:p>
          <a:endParaRPr lang="es-MX"/>
        </a:p>
      </dgm:t>
    </dgm:pt>
    <dgm:pt modelId="{C3B3E49F-059B-40C2-B1CB-73C22F356F1A}">
      <dgm:prSet/>
      <dgm:spPr/>
      <dgm:t>
        <a:bodyPr/>
        <a:lstStyle/>
        <a:p>
          <a:r>
            <a:rPr lang="es-MX" dirty="0"/>
            <a:t>Revisar suficiencia presupuestal.</a:t>
          </a:r>
        </a:p>
      </dgm:t>
    </dgm:pt>
    <dgm:pt modelId="{332F8FDF-444F-4786-9A3B-60AA59C81672}" type="parTrans" cxnId="{74EC20D5-6136-4D39-A270-792B7CE94619}">
      <dgm:prSet/>
      <dgm:spPr/>
      <dgm:t>
        <a:bodyPr/>
        <a:lstStyle/>
        <a:p>
          <a:endParaRPr lang="es-MX"/>
        </a:p>
      </dgm:t>
    </dgm:pt>
    <dgm:pt modelId="{375EA888-AFB7-42F8-8E38-7F9F53B45E7E}" type="sibTrans" cxnId="{74EC20D5-6136-4D39-A270-792B7CE94619}">
      <dgm:prSet/>
      <dgm:spPr/>
      <dgm:t>
        <a:bodyPr/>
        <a:lstStyle/>
        <a:p>
          <a:endParaRPr lang="es-MX"/>
        </a:p>
      </dgm:t>
    </dgm:pt>
    <dgm:pt modelId="{C8555EED-B971-4ACE-9AB6-BCE0582614F0}">
      <dgm:prSet/>
      <dgm:spPr/>
      <dgm:t>
        <a:bodyPr/>
        <a:lstStyle/>
        <a:p>
          <a:r>
            <a:rPr lang="es-MX" dirty="0"/>
            <a:t>No se permite combinar fondos.</a:t>
          </a:r>
        </a:p>
      </dgm:t>
    </dgm:pt>
    <dgm:pt modelId="{1419A919-79D4-4101-A6D5-89AA73484334}" type="parTrans" cxnId="{C2D3BD72-38C3-420D-8821-9650945CF370}">
      <dgm:prSet/>
      <dgm:spPr/>
      <dgm:t>
        <a:bodyPr/>
        <a:lstStyle/>
        <a:p>
          <a:endParaRPr lang="es-MX"/>
        </a:p>
      </dgm:t>
    </dgm:pt>
    <dgm:pt modelId="{9C263EF2-985C-45D9-95D7-6633AA75BE61}" type="sibTrans" cxnId="{C2D3BD72-38C3-420D-8821-9650945CF370}">
      <dgm:prSet/>
      <dgm:spPr/>
      <dgm:t>
        <a:bodyPr/>
        <a:lstStyle/>
        <a:p>
          <a:endParaRPr lang="es-MX"/>
        </a:p>
      </dgm:t>
    </dgm:pt>
    <dgm:pt modelId="{5663B282-9682-4F0A-9A92-039569E6A56B}">
      <dgm:prSet/>
      <dgm:spPr/>
      <dgm:t>
        <a:bodyPr/>
        <a:lstStyle/>
        <a:p>
          <a:r>
            <a:rPr lang="es-MX" dirty="0"/>
            <a:t>No se permiten transferencias a meses anteriores, excepto solvencias a requisiciones y comprobantes RESICO.</a:t>
          </a:r>
        </a:p>
      </dgm:t>
    </dgm:pt>
    <dgm:pt modelId="{968F97E7-F95D-408A-9A3A-252E61C659E4}" type="parTrans" cxnId="{FF86E916-DC6D-48EB-9551-0E854C2DE899}">
      <dgm:prSet/>
      <dgm:spPr/>
      <dgm:t>
        <a:bodyPr/>
        <a:lstStyle/>
        <a:p>
          <a:endParaRPr lang="es-MX"/>
        </a:p>
      </dgm:t>
    </dgm:pt>
    <dgm:pt modelId="{A5514E42-4006-451F-9C9D-5E12A64A073A}" type="sibTrans" cxnId="{FF86E916-DC6D-48EB-9551-0E854C2DE899}">
      <dgm:prSet/>
      <dgm:spPr/>
      <dgm:t>
        <a:bodyPr/>
        <a:lstStyle/>
        <a:p>
          <a:endParaRPr lang="es-MX"/>
        </a:p>
      </dgm:t>
    </dgm:pt>
    <dgm:pt modelId="{A407382A-6774-4CA8-AD15-DCDA4AE5F290}">
      <dgm:prSet/>
      <dgm:spPr/>
      <dgm:t>
        <a:bodyPr/>
        <a:lstStyle/>
        <a:p>
          <a:r>
            <a:rPr lang="es-MX" dirty="0"/>
            <a:t>En ordinario no se permite transferencias a meses futuros.</a:t>
          </a:r>
        </a:p>
      </dgm:t>
    </dgm:pt>
    <dgm:pt modelId="{BC183203-EC99-4FB8-9194-8F5F3382F872}" type="parTrans" cxnId="{76029123-977E-4BAB-B224-D45AC3A8E2CB}">
      <dgm:prSet/>
      <dgm:spPr/>
      <dgm:t>
        <a:bodyPr/>
        <a:lstStyle/>
        <a:p>
          <a:endParaRPr lang="es-MX"/>
        </a:p>
      </dgm:t>
    </dgm:pt>
    <dgm:pt modelId="{1F724726-2B11-4E9E-9EAD-953188A835B8}" type="sibTrans" cxnId="{76029123-977E-4BAB-B224-D45AC3A8E2CB}">
      <dgm:prSet/>
      <dgm:spPr/>
      <dgm:t>
        <a:bodyPr/>
        <a:lstStyle/>
        <a:p>
          <a:endParaRPr lang="es-MX"/>
        </a:p>
      </dgm:t>
    </dgm:pt>
    <dgm:pt modelId="{478C3A0B-D326-471B-99E1-DFFB1F54B7AF}">
      <dgm:prSet/>
      <dgm:spPr/>
      <dgm:t>
        <a:bodyPr/>
        <a:lstStyle/>
        <a:p>
          <a:r>
            <a:rPr lang="es-MX" dirty="0"/>
            <a:t>Anexar justificación que incluya que se adquiere y para que finalidad.</a:t>
          </a:r>
        </a:p>
      </dgm:t>
    </dgm:pt>
    <dgm:pt modelId="{125CC3F7-9213-4CE5-9F56-EEB8B0B56B17}" type="parTrans" cxnId="{E9E56B9C-8AEA-48D7-BD30-90219B8163D8}">
      <dgm:prSet/>
      <dgm:spPr/>
      <dgm:t>
        <a:bodyPr/>
        <a:lstStyle/>
        <a:p>
          <a:endParaRPr lang="es-MX"/>
        </a:p>
      </dgm:t>
    </dgm:pt>
    <dgm:pt modelId="{161E6F03-61E8-4CE4-B742-EC898190578A}" type="sibTrans" cxnId="{E9E56B9C-8AEA-48D7-BD30-90219B8163D8}">
      <dgm:prSet/>
      <dgm:spPr/>
      <dgm:t>
        <a:bodyPr/>
        <a:lstStyle/>
        <a:p>
          <a:endParaRPr lang="es-MX"/>
        </a:p>
      </dgm:t>
    </dgm:pt>
    <dgm:pt modelId="{AE88CC56-C109-4459-AE11-C65E3A34F193}" type="pres">
      <dgm:prSet presAssocID="{35001228-DDD3-49EB-8D85-2A3EBB522F2D}" presName="linear" presStyleCnt="0">
        <dgm:presLayoutVars>
          <dgm:dir/>
          <dgm:resizeHandles val="exact"/>
        </dgm:presLayoutVars>
      </dgm:prSet>
      <dgm:spPr/>
    </dgm:pt>
    <dgm:pt modelId="{F0D17306-1D00-4DF8-8C45-A1ECA5A139E7}" type="pres">
      <dgm:prSet presAssocID="{6F72DD7D-6878-48AF-B2DD-33672654DA3F}" presName="comp" presStyleCnt="0"/>
      <dgm:spPr/>
    </dgm:pt>
    <dgm:pt modelId="{7D6FC035-3CA7-45D3-9297-AE31EAFF15B7}" type="pres">
      <dgm:prSet presAssocID="{6F72DD7D-6878-48AF-B2DD-33672654DA3F}" presName="box" presStyleLbl="node1" presStyleIdx="0" presStyleCnt="7" custLinFactNeighborX="-1263" custLinFactNeighborY="-85974"/>
      <dgm:spPr/>
    </dgm:pt>
    <dgm:pt modelId="{B46473DF-75BD-45A2-B1EC-AC250EE61E4A}" type="pres">
      <dgm:prSet presAssocID="{6F72DD7D-6878-48AF-B2DD-33672654DA3F}" presName="img" presStyleLbl="fgImgPlace1" presStyleIdx="0" presStyleCnt="7"/>
      <dgm:spPr>
        <a:blipFill>
          <a:blip xmlns:r="http://schemas.openxmlformats.org/officeDocument/2006/relationships" r:embed="rId1"/>
          <a:srcRect/>
          <a:stretch>
            <a:fillRect l="-3000" r="-3000"/>
          </a:stretch>
        </a:blipFill>
      </dgm:spPr>
    </dgm:pt>
    <dgm:pt modelId="{4C1CB77E-99E6-4BB9-9BB4-CDDB72FF01B2}" type="pres">
      <dgm:prSet presAssocID="{6F72DD7D-6878-48AF-B2DD-33672654DA3F}" presName="text" presStyleLbl="node1" presStyleIdx="0" presStyleCnt="7">
        <dgm:presLayoutVars>
          <dgm:bulletEnabled val="1"/>
        </dgm:presLayoutVars>
      </dgm:prSet>
      <dgm:spPr/>
    </dgm:pt>
    <dgm:pt modelId="{E2F7874C-296B-45DC-B3AF-2905047E1271}" type="pres">
      <dgm:prSet presAssocID="{C093F342-0D71-4B4B-ADC9-8CEC3CC01014}" presName="spacer" presStyleCnt="0"/>
      <dgm:spPr/>
    </dgm:pt>
    <dgm:pt modelId="{F11DCAA8-6AD1-4CE3-AACD-CFFE46488CF6}" type="pres">
      <dgm:prSet presAssocID="{F3EEEBB8-D287-482B-94E7-7B59BD8B0342}" presName="comp" presStyleCnt="0"/>
      <dgm:spPr/>
    </dgm:pt>
    <dgm:pt modelId="{CA834E7A-8804-409E-9850-A474B660F3AF}" type="pres">
      <dgm:prSet presAssocID="{F3EEEBB8-D287-482B-94E7-7B59BD8B0342}" presName="box" presStyleLbl="node1" presStyleIdx="1" presStyleCnt="7"/>
      <dgm:spPr/>
    </dgm:pt>
    <dgm:pt modelId="{4B84C692-48A0-4F93-A1D8-CA5F37140507}" type="pres">
      <dgm:prSet presAssocID="{F3EEEBB8-D287-482B-94E7-7B59BD8B0342}" presName="img" presStyleLbl="fgImgPlace1" presStyleIdx="1" presStyleCnt="7"/>
      <dgm:spPr>
        <a:blipFill>
          <a:blip xmlns:r="http://schemas.openxmlformats.org/officeDocument/2006/relationships" r:embed="rId2"/>
          <a:srcRect/>
          <a:stretch>
            <a:fillRect l="-13000" r="-13000"/>
          </a:stretch>
        </a:blipFill>
      </dgm:spPr>
    </dgm:pt>
    <dgm:pt modelId="{DF5DC760-B919-4D0F-852C-8CF2500C0B91}" type="pres">
      <dgm:prSet presAssocID="{F3EEEBB8-D287-482B-94E7-7B59BD8B0342}" presName="text" presStyleLbl="node1" presStyleIdx="1" presStyleCnt="7">
        <dgm:presLayoutVars>
          <dgm:bulletEnabled val="1"/>
        </dgm:presLayoutVars>
      </dgm:prSet>
      <dgm:spPr/>
    </dgm:pt>
    <dgm:pt modelId="{DFA38C26-832E-4F20-97FD-53B1340B4B97}" type="pres">
      <dgm:prSet presAssocID="{7FE04761-3F51-4E39-A974-285A798EBAC6}" presName="spacer" presStyleCnt="0"/>
      <dgm:spPr/>
    </dgm:pt>
    <dgm:pt modelId="{6731DDCE-C5BA-4641-9853-F92A88759661}" type="pres">
      <dgm:prSet presAssocID="{478C3A0B-D326-471B-99E1-DFFB1F54B7AF}" presName="comp" presStyleCnt="0"/>
      <dgm:spPr/>
    </dgm:pt>
    <dgm:pt modelId="{A5459CEA-1E3F-4033-9FAC-FB85B7CA57CA}" type="pres">
      <dgm:prSet presAssocID="{478C3A0B-D326-471B-99E1-DFFB1F54B7AF}" presName="box" presStyleLbl="node1" presStyleIdx="2" presStyleCnt="7"/>
      <dgm:spPr/>
    </dgm:pt>
    <dgm:pt modelId="{DE2DE9FC-82D5-4ECC-95DD-D88867CF9A11}" type="pres">
      <dgm:prSet presAssocID="{478C3A0B-D326-471B-99E1-DFFB1F54B7AF}" presName="img" presStyleLbl="fgImgPlace1" presStyleIdx="2" presStyleCnt="7"/>
      <dgm:spPr>
        <a:blipFill>
          <a:blip xmlns:r="http://schemas.openxmlformats.org/officeDocument/2006/relationships" r:embed="rId3"/>
          <a:srcRect/>
          <a:stretch>
            <a:fillRect t="-67000" b="-67000"/>
          </a:stretch>
        </a:blipFill>
      </dgm:spPr>
    </dgm:pt>
    <dgm:pt modelId="{1FA56F85-B752-4D67-9472-36DC27964D0E}" type="pres">
      <dgm:prSet presAssocID="{478C3A0B-D326-471B-99E1-DFFB1F54B7AF}" presName="text" presStyleLbl="node1" presStyleIdx="2" presStyleCnt="7">
        <dgm:presLayoutVars>
          <dgm:bulletEnabled val="1"/>
        </dgm:presLayoutVars>
      </dgm:prSet>
      <dgm:spPr/>
    </dgm:pt>
    <dgm:pt modelId="{C87C145D-F069-40D4-908C-661619C37C72}" type="pres">
      <dgm:prSet presAssocID="{161E6F03-61E8-4CE4-B742-EC898190578A}" presName="spacer" presStyleCnt="0"/>
      <dgm:spPr/>
    </dgm:pt>
    <dgm:pt modelId="{1E57A1CE-1DC5-48E6-84E2-19D56BD9C8B7}" type="pres">
      <dgm:prSet presAssocID="{C3B3E49F-059B-40C2-B1CB-73C22F356F1A}" presName="comp" presStyleCnt="0"/>
      <dgm:spPr/>
    </dgm:pt>
    <dgm:pt modelId="{CFBA9FA9-DF53-488B-B1FE-93602E768FBC}" type="pres">
      <dgm:prSet presAssocID="{C3B3E49F-059B-40C2-B1CB-73C22F356F1A}" presName="box" presStyleLbl="node1" presStyleIdx="3" presStyleCnt="7"/>
      <dgm:spPr/>
    </dgm:pt>
    <dgm:pt modelId="{163A35BB-240B-4AE9-99C5-5A42E1C67225}" type="pres">
      <dgm:prSet presAssocID="{C3B3E49F-059B-40C2-B1CB-73C22F356F1A}" presName="img" presStyleLbl="fgImgPlace1" presStyleIdx="3" presStyleCnt="7" custLinFactNeighborX="464" custLinFactNeighborY="-85"/>
      <dgm:spPr>
        <a:blipFill>
          <a:blip xmlns:r="http://schemas.openxmlformats.org/officeDocument/2006/relationships" r:embed="rId4"/>
          <a:srcRect/>
          <a:stretch>
            <a:fillRect t="-4000" b="-4000"/>
          </a:stretch>
        </a:blipFill>
      </dgm:spPr>
    </dgm:pt>
    <dgm:pt modelId="{ABFC610A-2626-4D0E-9128-22DC3B48D4A3}" type="pres">
      <dgm:prSet presAssocID="{C3B3E49F-059B-40C2-B1CB-73C22F356F1A}" presName="text" presStyleLbl="node1" presStyleIdx="3" presStyleCnt="7">
        <dgm:presLayoutVars>
          <dgm:bulletEnabled val="1"/>
        </dgm:presLayoutVars>
      </dgm:prSet>
      <dgm:spPr/>
    </dgm:pt>
    <dgm:pt modelId="{8B19D7A9-9D55-4CEC-96A8-B1BC47C975D6}" type="pres">
      <dgm:prSet presAssocID="{375EA888-AFB7-42F8-8E38-7F9F53B45E7E}" presName="spacer" presStyleCnt="0"/>
      <dgm:spPr/>
    </dgm:pt>
    <dgm:pt modelId="{40CC3817-2F3F-4808-9C54-D88FBE86926E}" type="pres">
      <dgm:prSet presAssocID="{A407382A-6774-4CA8-AD15-DCDA4AE5F290}" presName="comp" presStyleCnt="0"/>
      <dgm:spPr/>
    </dgm:pt>
    <dgm:pt modelId="{A283D045-AD0F-47BE-A578-16FBC839C0F1}" type="pres">
      <dgm:prSet presAssocID="{A407382A-6774-4CA8-AD15-DCDA4AE5F290}" presName="box" presStyleLbl="node1" presStyleIdx="4" presStyleCnt="7"/>
      <dgm:spPr/>
    </dgm:pt>
    <dgm:pt modelId="{8720A045-7448-408E-906E-4EB0491A4224}" type="pres">
      <dgm:prSet presAssocID="{A407382A-6774-4CA8-AD15-DCDA4AE5F290}" presName="img" presStyleLbl="fgImgPlace1" presStyleIdx="4" presStyleCnt="7"/>
      <dgm:spPr>
        <a:blipFill>
          <a:blip xmlns:r="http://schemas.openxmlformats.org/officeDocument/2006/relationships" r:embed="rId5"/>
          <a:srcRect/>
          <a:stretch>
            <a:fillRect t="-186000" b="-186000"/>
          </a:stretch>
        </a:blipFill>
      </dgm:spPr>
    </dgm:pt>
    <dgm:pt modelId="{9229AF53-FC90-4C05-B96E-07C9C0E32BB4}" type="pres">
      <dgm:prSet presAssocID="{A407382A-6774-4CA8-AD15-DCDA4AE5F290}" presName="text" presStyleLbl="node1" presStyleIdx="4" presStyleCnt="7">
        <dgm:presLayoutVars>
          <dgm:bulletEnabled val="1"/>
        </dgm:presLayoutVars>
      </dgm:prSet>
      <dgm:spPr/>
    </dgm:pt>
    <dgm:pt modelId="{8AB948C5-8579-4F3F-B4A8-59A79924B4D7}" type="pres">
      <dgm:prSet presAssocID="{1F724726-2B11-4E9E-9EAD-953188A835B8}" presName="spacer" presStyleCnt="0"/>
      <dgm:spPr/>
    </dgm:pt>
    <dgm:pt modelId="{248686BD-B9FA-46E5-B53B-A018667397D1}" type="pres">
      <dgm:prSet presAssocID="{5663B282-9682-4F0A-9A92-039569E6A56B}" presName="comp" presStyleCnt="0"/>
      <dgm:spPr/>
    </dgm:pt>
    <dgm:pt modelId="{138534DF-5DBE-4321-A11C-45F21E855B74}" type="pres">
      <dgm:prSet presAssocID="{5663B282-9682-4F0A-9A92-039569E6A56B}" presName="box" presStyleLbl="node1" presStyleIdx="5" presStyleCnt="7"/>
      <dgm:spPr/>
    </dgm:pt>
    <dgm:pt modelId="{6F244297-4551-4F92-85E2-0905A36A4A69}" type="pres">
      <dgm:prSet presAssocID="{5663B282-9682-4F0A-9A92-039569E6A56B}" presName="img" presStyleLbl="fgImgPlace1" presStyleIdx="5" presStyleCnt="7"/>
      <dgm:spPr>
        <a:blipFill>
          <a:blip xmlns:r="http://schemas.openxmlformats.org/officeDocument/2006/relationships" r:embed="rId6"/>
          <a:srcRect/>
          <a:stretch>
            <a:fillRect t="-50000" b="-50000"/>
          </a:stretch>
        </a:blipFill>
      </dgm:spPr>
    </dgm:pt>
    <dgm:pt modelId="{11F618E3-E820-4F37-962F-B3E051F7D754}" type="pres">
      <dgm:prSet presAssocID="{5663B282-9682-4F0A-9A92-039569E6A56B}" presName="text" presStyleLbl="node1" presStyleIdx="5" presStyleCnt="7">
        <dgm:presLayoutVars>
          <dgm:bulletEnabled val="1"/>
        </dgm:presLayoutVars>
      </dgm:prSet>
      <dgm:spPr/>
    </dgm:pt>
    <dgm:pt modelId="{C9685395-843E-48E3-9C82-11397AD6B7A0}" type="pres">
      <dgm:prSet presAssocID="{A5514E42-4006-451F-9C9D-5E12A64A073A}" presName="spacer" presStyleCnt="0"/>
      <dgm:spPr/>
    </dgm:pt>
    <dgm:pt modelId="{EC8D3955-5ECD-4A16-A4B5-8484DFC071EB}" type="pres">
      <dgm:prSet presAssocID="{C8555EED-B971-4ACE-9AB6-BCE0582614F0}" presName="comp" presStyleCnt="0"/>
      <dgm:spPr/>
    </dgm:pt>
    <dgm:pt modelId="{64EA6FEE-CD9A-4561-9F6A-4EB0C8181622}" type="pres">
      <dgm:prSet presAssocID="{C8555EED-B971-4ACE-9AB6-BCE0582614F0}" presName="box" presStyleLbl="node1" presStyleIdx="6" presStyleCnt="7"/>
      <dgm:spPr/>
    </dgm:pt>
    <dgm:pt modelId="{3399EB3B-ECA1-4ABD-9C79-C49D3E0BE680}" type="pres">
      <dgm:prSet presAssocID="{C8555EED-B971-4ACE-9AB6-BCE0582614F0}" presName="img" presStyleLbl="fgImgPlace1" presStyleIdx="6" presStyleCnt="7"/>
      <dgm:spPr>
        <a:blipFill>
          <a:blip xmlns:r="http://schemas.openxmlformats.org/officeDocument/2006/relationships" r:embed="rId7"/>
          <a:srcRect/>
          <a:stretch>
            <a:fillRect t="-1000" b="-1000"/>
          </a:stretch>
        </a:blipFill>
      </dgm:spPr>
    </dgm:pt>
    <dgm:pt modelId="{475AE097-4014-4604-9D64-18213047AE60}" type="pres">
      <dgm:prSet presAssocID="{C8555EED-B971-4ACE-9AB6-BCE0582614F0}" presName="text" presStyleLbl="node1" presStyleIdx="6" presStyleCnt="7">
        <dgm:presLayoutVars>
          <dgm:bulletEnabled val="1"/>
        </dgm:presLayoutVars>
      </dgm:prSet>
      <dgm:spPr/>
    </dgm:pt>
  </dgm:ptLst>
  <dgm:cxnLst>
    <dgm:cxn modelId="{365CCD0E-6148-449C-9D06-F48F0E91659B}" type="presOf" srcId="{A407382A-6774-4CA8-AD15-DCDA4AE5F290}" destId="{9229AF53-FC90-4C05-B96E-07C9C0E32BB4}" srcOrd="1" destOrd="0" presId="urn:microsoft.com/office/officeart/2005/8/layout/vList4"/>
    <dgm:cxn modelId="{FF86E916-DC6D-48EB-9551-0E854C2DE899}" srcId="{35001228-DDD3-49EB-8D85-2A3EBB522F2D}" destId="{5663B282-9682-4F0A-9A92-039569E6A56B}" srcOrd="5" destOrd="0" parTransId="{968F97E7-F95D-408A-9A3A-252E61C659E4}" sibTransId="{A5514E42-4006-451F-9C9D-5E12A64A073A}"/>
    <dgm:cxn modelId="{B46BBB1D-AE19-4395-A310-156769B1DB1D}" type="presOf" srcId="{5663B282-9682-4F0A-9A92-039569E6A56B}" destId="{138534DF-5DBE-4321-A11C-45F21E855B74}" srcOrd="0" destOrd="0" presId="urn:microsoft.com/office/officeart/2005/8/layout/vList4"/>
    <dgm:cxn modelId="{782E701F-599B-4C38-B528-3B5F64936C7D}" type="presOf" srcId="{F3EEEBB8-D287-482B-94E7-7B59BD8B0342}" destId="{DF5DC760-B919-4D0F-852C-8CF2500C0B91}" srcOrd="1" destOrd="0" presId="urn:microsoft.com/office/officeart/2005/8/layout/vList4"/>
    <dgm:cxn modelId="{A408F321-C7CA-4A6E-9142-D8C04010F8D2}" type="presOf" srcId="{C8555EED-B971-4ACE-9AB6-BCE0582614F0}" destId="{64EA6FEE-CD9A-4561-9F6A-4EB0C8181622}" srcOrd="0" destOrd="0" presId="urn:microsoft.com/office/officeart/2005/8/layout/vList4"/>
    <dgm:cxn modelId="{76029123-977E-4BAB-B224-D45AC3A8E2CB}" srcId="{35001228-DDD3-49EB-8D85-2A3EBB522F2D}" destId="{A407382A-6774-4CA8-AD15-DCDA4AE5F290}" srcOrd="4" destOrd="0" parTransId="{BC183203-EC99-4FB8-9194-8F5F3382F872}" sibTransId="{1F724726-2B11-4E9E-9EAD-953188A835B8}"/>
    <dgm:cxn modelId="{362ED72C-A533-4811-8C5F-31B9FCC475E0}" type="presOf" srcId="{478C3A0B-D326-471B-99E1-DFFB1F54B7AF}" destId="{1FA56F85-B752-4D67-9472-36DC27964D0E}" srcOrd="1" destOrd="0" presId="urn:microsoft.com/office/officeart/2005/8/layout/vList4"/>
    <dgm:cxn modelId="{D1C5AD30-218A-4CDC-AFB2-AA7863DCDDD8}" type="presOf" srcId="{C8555EED-B971-4ACE-9AB6-BCE0582614F0}" destId="{475AE097-4014-4604-9D64-18213047AE60}" srcOrd="1" destOrd="0" presId="urn:microsoft.com/office/officeart/2005/8/layout/vList4"/>
    <dgm:cxn modelId="{1E281C3C-82C3-4942-92BE-5BE2B7B4301C}" type="presOf" srcId="{35001228-DDD3-49EB-8D85-2A3EBB522F2D}" destId="{AE88CC56-C109-4459-AE11-C65E3A34F193}" srcOrd="0" destOrd="0" presId="urn:microsoft.com/office/officeart/2005/8/layout/vList4"/>
    <dgm:cxn modelId="{6D1DC671-B4FE-4831-9220-81779A11DDA9}" type="presOf" srcId="{478C3A0B-D326-471B-99E1-DFFB1F54B7AF}" destId="{A5459CEA-1E3F-4033-9FAC-FB85B7CA57CA}" srcOrd="0" destOrd="0" presId="urn:microsoft.com/office/officeart/2005/8/layout/vList4"/>
    <dgm:cxn modelId="{C2D3BD72-38C3-420D-8821-9650945CF370}" srcId="{35001228-DDD3-49EB-8D85-2A3EBB522F2D}" destId="{C8555EED-B971-4ACE-9AB6-BCE0582614F0}" srcOrd="6" destOrd="0" parTransId="{1419A919-79D4-4101-A6D5-89AA73484334}" sibTransId="{9C263EF2-985C-45D9-95D7-6633AA75BE61}"/>
    <dgm:cxn modelId="{96CE0A58-8002-4724-A94D-F00FD1D161A3}" type="presOf" srcId="{A407382A-6774-4CA8-AD15-DCDA4AE5F290}" destId="{A283D045-AD0F-47BE-A578-16FBC839C0F1}" srcOrd="0" destOrd="0" presId="urn:microsoft.com/office/officeart/2005/8/layout/vList4"/>
    <dgm:cxn modelId="{AA587C7F-939F-4AEF-9604-CBFA9CB9EBE0}" type="presOf" srcId="{F3EEEBB8-D287-482B-94E7-7B59BD8B0342}" destId="{CA834E7A-8804-409E-9850-A474B660F3AF}" srcOrd="0" destOrd="0" presId="urn:microsoft.com/office/officeart/2005/8/layout/vList4"/>
    <dgm:cxn modelId="{2081B490-1B77-4957-8A67-0991DC0F572B}" srcId="{35001228-DDD3-49EB-8D85-2A3EBB522F2D}" destId="{F3EEEBB8-D287-482B-94E7-7B59BD8B0342}" srcOrd="1" destOrd="0" parTransId="{45828867-BAE7-4390-BED6-40D6F9EE4E77}" sibTransId="{7FE04761-3F51-4E39-A974-285A798EBAC6}"/>
    <dgm:cxn modelId="{E9E56B9C-8AEA-48D7-BD30-90219B8163D8}" srcId="{35001228-DDD3-49EB-8D85-2A3EBB522F2D}" destId="{478C3A0B-D326-471B-99E1-DFFB1F54B7AF}" srcOrd="2" destOrd="0" parTransId="{125CC3F7-9213-4CE5-9F56-EEB8B0B56B17}" sibTransId="{161E6F03-61E8-4CE4-B742-EC898190578A}"/>
    <dgm:cxn modelId="{9535BFC4-98B3-496D-9629-6C91C062EA81}" type="presOf" srcId="{6F72DD7D-6878-48AF-B2DD-33672654DA3F}" destId="{7D6FC035-3CA7-45D3-9297-AE31EAFF15B7}" srcOrd="0" destOrd="0" presId="urn:microsoft.com/office/officeart/2005/8/layout/vList4"/>
    <dgm:cxn modelId="{85E337C7-F532-432D-AE69-438FCFAFD0D8}" type="presOf" srcId="{6F72DD7D-6878-48AF-B2DD-33672654DA3F}" destId="{4C1CB77E-99E6-4BB9-9BB4-CDDB72FF01B2}" srcOrd="1" destOrd="0" presId="urn:microsoft.com/office/officeart/2005/8/layout/vList4"/>
    <dgm:cxn modelId="{C366F0D0-4F31-48D9-823E-DC41620BB5A1}" type="presOf" srcId="{C3B3E49F-059B-40C2-B1CB-73C22F356F1A}" destId="{CFBA9FA9-DF53-488B-B1FE-93602E768FBC}" srcOrd="0" destOrd="0" presId="urn:microsoft.com/office/officeart/2005/8/layout/vList4"/>
    <dgm:cxn modelId="{74EC20D5-6136-4D39-A270-792B7CE94619}" srcId="{35001228-DDD3-49EB-8D85-2A3EBB522F2D}" destId="{C3B3E49F-059B-40C2-B1CB-73C22F356F1A}" srcOrd="3" destOrd="0" parTransId="{332F8FDF-444F-4786-9A3B-60AA59C81672}" sibTransId="{375EA888-AFB7-42F8-8E38-7F9F53B45E7E}"/>
    <dgm:cxn modelId="{63E82CE0-1C35-41AC-B1B9-05D35F2C979B}" type="presOf" srcId="{C3B3E49F-059B-40C2-B1CB-73C22F356F1A}" destId="{ABFC610A-2626-4D0E-9128-22DC3B48D4A3}" srcOrd="1" destOrd="0" presId="urn:microsoft.com/office/officeart/2005/8/layout/vList4"/>
    <dgm:cxn modelId="{E6FE2AF8-8B89-40F7-BED4-989022A3676D}" srcId="{35001228-DDD3-49EB-8D85-2A3EBB522F2D}" destId="{6F72DD7D-6878-48AF-B2DD-33672654DA3F}" srcOrd="0" destOrd="0" parTransId="{5E9AF821-8C2F-458D-918E-9FCF5DAE1FA1}" sibTransId="{C093F342-0D71-4B4B-ADC9-8CEC3CC01014}"/>
    <dgm:cxn modelId="{86A0DFFF-D9D3-464C-B5D9-EFE3410904E6}" type="presOf" srcId="{5663B282-9682-4F0A-9A92-039569E6A56B}" destId="{11F618E3-E820-4F37-962F-B3E051F7D754}" srcOrd="1" destOrd="0" presId="urn:microsoft.com/office/officeart/2005/8/layout/vList4"/>
    <dgm:cxn modelId="{BA22A1DB-8435-4D7F-B247-40B79693F3EA}" type="presParOf" srcId="{AE88CC56-C109-4459-AE11-C65E3A34F193}" destId="{F0D17306-1D00-4DF8-8C45-A1ECA5A139E7}" srcOrd="0" destOrd="0" presId="urn:microsoft.com/office/officeart/2005/8/layout/vList4"/>
    <dgm:cxn modelId="{798D9839-E8D8-4BD1-911A-5282087C7D5A}" type="presParOf" srcId="{F0D17306-1D00-4DF8-8C45-A1ECA5A139E7}" destId="{7D6FC035-3CA7-45D3-9297-AE31EAFF15B7}" srcOrd="0" destOrd="0" presId="urn:microsoft.com/office/officeart/2005/8/layout/vList4"/>
    <dgm:cxn modelId="{B91B2F82-1A15-4B50-8921-524B6684EB01}" type="presParOf" srcId="{F0D17306-1D00-4DF8-8C45-A1ECA5A139E7}" destId="{B46473DF-75BD-45A2-B1EC-AC250EE61E4A}" srcOrd="1" destOrd="0" presId="urn:microsoft.com/office/officeart/2005/8/layout/vList4"/>
    <dgm:cxn modelId="{39E87EB6-9DA1-42CA-B0A9-823DAE72156C}" type="presParOf" srcId="{F0D17306-1D00-4DF8-8C45-A1ECA5A139E7}" destId="{4C1CB77E-99E6-4BB9-9BB4-CDDB72FF01B2}" srcOrd="2" destOrd="0" presId="urn:microsoft.com/office/officeart/2005/8/layout/vList4"/>
    <dgm:cxn modelId="{D34CAEF8-D4AC-47C7-9F80-2C156AAF3BEE}" type="presParOf" srcId="{AE88CC56-C109-4459-AE11-C65E3A34F193}" destId="{E2F7874C-296B-45DC-B3AF-2905047E1271}" srcOrd="1" destOrd="0" presId="urn:microsoft.com/office/officeart/2005/8/layout/vList4"/>
    <dgm:cxn modelId="{F76E5A9E-6E59-4A81-A553-E893F1F89283}" type="presParOf" srcId="{AE88CC56-C109-4459-AE11-C65E3A34F193}" destId="{F11DCAA8-6AD1-4CE3-AACD-CFFE46488CF6}" srcOrd="2" destOrd="0" presId="urn:microsoft.com/office/officeart/2005/8/layout/vList4"/>
    <dgm:cxn modelId="{3578BD77-D267-47EA-BDA1-ECFA08B31521}" type="presParOf" srcId="{F11DCAA8-6AD1-4CE3-AACD-CFFE46488CF6}" destId="{CA834E7A-8804-409E-9850-A474B660F3AF}" srcOrd="0" destOrd="0" presId="urn:microsoft.com/office/officeart/2005/8/layout/vList4"/>
    <dgm:cxn modelId="{3738F0E2-7E37-4BBD-B145-C1E5DBE222E0}" type="presParOf" srcId="{F11DCAA8-6AD1-4CE3-AACD-CFFE46488CF6}" destId="{4B84C692-48A0-4F93-A1D8-CA5F37140507}" srcOrd="1" destOrd="0" presId="urn:microsoft.com/office/officeart/2005/8/layout/vList4"/>
    <dgm:cxn modelId="{B611DBC5-4EAF-44C0-BDA6-9482E9C1F38E}" type="presParOf" srcId="{F11DCAA8-6AD1-4CE3-AACD-CFFE46488CF6}" destId="{DF5DC760-B919-4D0F-852C-8CF2500C0B91}" srcOrd="2" destOrd="0" presId="urn:microsoft.com/office/officeart/2005/8/layout/vList4"/>
    <dgm:cxn modelId="{609420D3-203D-4E2D-8D56-FBB6B06CA7E3}" type="presParOf" srcId="{AE88CC56-C109-4459-AE11-C65E3A34F193}" destId="{DFA38C26-832E-4F20-97FD-53B1340B4B97}" srcOrd="3" destOrd="0" presId="urn:microsoft.com/office/officeart/2005/8/layout/vList4"/>
    <dgm:cxn modelId="{C2E8AD6B-42EE-4889-B7A8-C197DB60D5AD}" type="presParOf" srcId="{AE88CC56-C109-4459-AE11-C65E3A34F193}" destId="{6731DDCE-C5BA-4641-9853-F92A88759661}" srcOrd="4" destOrd="0" presId="urn:microsoft.com/office/officeart/2005/8/layout/vList4"/>
    <dgm:cxn modelId="{E3378B4C-F04B-45B0-B3AB-83DFCAFF67DB}" type="presParOf" srcId="{6731DDCE-C5BA-4641-9853-F92A88759661}" destId="{A5459CEA-1E3F-4033-9FAC-FB85B7CA57CA}" srcOrd="0" destOrd="0" presId="urn:microsoft.com/office/officeart/2005/8/layout/vList4"/>
    <dgm:cxn modelId="{12CC1EA0-354F-42FF-80EF-FF9017748962}" type="presParOf" srcId="{6731DDCE-C5BA-4641-9853-F92A88759661}" destId="{DE2DE9FC-82D5-4ECC-95DD-D88867CF9A11}" srcOrd="1" destOrd="0" presId="urn:microsoft.com/office/officeart/2005/8/layout/vList4"/>
    <dgm:cxn modelId="{C4632C59-01CF-41CC-A4DF-41F22CD0DABA}" type="presParOf" srcId="{6731DDCE-C5BA-4641-9853-F92A88759661}" destId="{1FA56F85-B752-4D67-9472-36DC27964D0E}" srcOrd="2" destOrd="0" presId="urn:microsoft.com/office/officeart/2005/8/layout/vList4"/>
    <dgm:cxn modelId="{A108C477-43E0-4DA1-92B1-537E4C883556}" type="presParOf" srcId="{AE88CC56-C109-4459-AE11-C65E3A34F193}" destId="{C87C145D-F069-40D4-908C-661619C37C72}" srcOrd="5" destOrd="0" presId="urn:microsoft.com/office/officeart/2005/8/layout/vList4"/>
    <dgm:cxn modelId="{83BA990B-002A-4D5B-9280-9A2DE10D5A44}" type="presParOf" srcId="{AE88CC56-C109-4459-AE11-C65E3A34F193}" destId="{1E57A1CE-1DC5-48E6-84E2-19D56BD9C8B7}" srcOrd="6" destOrd="0" presId="urn:microsoft.com/office/officeart/2005/8/layout/vList4"/>
    <dgm:cxn modelId="{9E6E3541-E627-4792-91F0-A280944E95A2}" type="presParOf" srcId="{1E57A1CE-1DC5-48E6-84E2-19D56BD9C8B7}" destId="{CFBA9FA9-DF53-488B-B1FE-93602E768FBC}" srcOrd="0" destOrd="0" presId="urn:microsoft.com/office/officeart/2005/8/layout/vList4"/>
    <dgm:cxn modelId="{52575125-7A56-4744-88E1-C47353F67282}" type="presParOf" srcId="{1E57A1CE-1DC5-48E6-84E2-19D56BD9C8B7}" destId="{163A35BB-240B-4AE9-99C5-5A42E1C67225}" srcOrd="1" destOrd="0" presId="urn:microsoft.com/office/officeart/2005/8/layout/vList4"/>
    <dgm:cxn modelId="{428934BA-B9F2-471C-839A-2280821856C3}" type="presParOf" srcId="{1E57A1CE-1DC5-48E6-84E2-19D56BD9C8B7}" destId="{ABFC610A-2626-4D0E-9128-22DC3B48D4A3}" srcOrd="2" destOrd="0" presId="urn:microsoft.com/office/officeart/2005/8/layout/vList4"/>
    <dgm:cxn modelId="{BE70C650-2898-476D-8D05-D9EACE21500A}" type="presParOf" srcId="{AE88CC56-C109-4459-AE11-C65E3A34F193}" destId="{8B19D7A9-9D55-4CEC-96A8-B1BC47C975D6}" srcOrd="7" destOrd="0" presId="urn:microsoft.com/office/officeart/2005/8/layout/vList4"/>
    <dgm:cxn modelId="{0F3531EF-742D-45F4-B938-956A32B8AC0F}" type="presParOf" srcId="{AE88CC56-C109-4459-AE11-C65E3A34F193}" destId="{40CC3817-2F3F-4808-9C54-D88FBE86926E}" srcOrd="8" destOrd="0" presId="urn:microsoft.com/office/officeart/2005/8/layout/vList4"/>
    <dgm:cxn modelId="{F08A1EED-8A53-4E9E-8325-9C9F1A782631}" type="presParOf" srcId="{40CC3817-2F3F-4808-9C54-D88FBE86926E}" destId="{A283D045-AD0F-47BE-A578-16FBC839C0F1}" srcOrd="0" destOrd="0" presId="urn:microsoft.com/office/officeart/2005/8/layout/vList4"/>
    <dgm:cxn modelId="{28845E9D-9500-4BF3-A438-932CCD421662}" type="presParOf" srcId="{40CC3817-2F3F-4808-9C54-D88FBE86926E}" destId="{8720A045-7448-408E-906E-4EB0491A4224}" srcOrd="1" destOrd="0" presId="urn:microsoft.com/office/officeart/2005/8/layout/vList4"/>
    <dgm:cxn modelId="{3EC7C98E-DDA2-4F01-9532-0B0584802EED}" type="presParOf" srcId="{40CC3817-2F3F-4808-9C54-D88FBE86926E}" destId="{9229AF53-FC90-4C05-B96E-07C9C0E32BB4}" srcOrd="2" destOrd="0" presId="urn:microsoft.com/office/officeart/2005/8/layout/vList4"/>
    <dgm:cxn modelId="{ED796F08-96DE-40AB-947D-9708C4B8DB22}" type="presParOf" srcId="{AE88CC56-C109-4459-AE11-C65E3A34F193}" destId="{8AB948C5-8579-4F3F-B4A8-59A79924B4D7}" srcOrd="9" destOrd="0" presId="urn:microsoft.com/office/officeart/2005/8/layout/vList4"/>
    <dgm:cxn modelId="{83BC08F4-34E5-4A72-ADFD-1B507339B3F0}" type="presParOf" srcId="{AE88CC56-C109-4459-AE11-C65E3A34F193}" destId="{248686BD-B9FA-46E5-B53B-A018667397D1}" srcOrd="10" destOrd="0" presId="urn:microsoft.com/office/officeart/2005/8/layout/vList4"/>
    <dgm:cxn modelId="{61788042-78A5-4254-A084-B91EB9805217}" type="presParOf" srcId="{248686BD-B9FA-46E5-B53B-A018667397D1}" destId="{138534DF-5DBE-4321-A11C-45F21E855B74}" srcOrd="0" destOrd="0" presId="urn:microsoft.com/office/officeart/2005/8/layout/vList4"/>
    <dgm:cxn modelId="{F7BDE008-A081-46CC-84D2-0B9E8178F731}" type="presParOf" srcId="{248686BD-B9FA-46E5-B53B-A018667397D1}" destId="{6F244297-4551-4F92-85E2-0905A36A4A69}" srcOrd="1" destOrd="0" presId="urn:microsoft.com/office/officeart/2005/8/layout/vList4"/>
    <dgm:cxn modelId="{E359C042-6A6D-459C-8D31-FE6C44236D32}" type="presParOf" srcId="{248686BD-B9FA-46E5-B53B-A018667397D1}" destId="{11F618E3-E820-4F37-962F-B3E051F7D754}" srcOrd="2" destOrd="0" presId="urn:microsoft.com/office/officeart/2005/8/layout/vList4"/>
    <dgm:cxn modelId="{00F857CE-E235-46B3-85B8-000FEB7EC8A7}" type="presParOf" srcId="{AE88CC56-C109-4459-AE11-C65E3A34F193}" destId="{C9685395-843E-48E3-9C82-11397AD6B7A0}" srcOrd="11" destOrd="0" presId="urn:microsoft.com/office/officeart/2005/8/layout/vList4"/>
    <dgm:cxn modelId="{4E0CFA10-F06A-4076-97DD-588E03C91714}" type="presParOf" srcId="{AE88CC56-C109-4459-AE11-C65E3A34F193}" destId="{EC8D3955-5ECD-4A16-A4B5-8484DFC071EB}" srcOrd="12" destOrd="0" presId="urn:microsoft.com/office/officeart/2005/8/layout/vList4"/>
    <dgm:cxn modelId="{23953756-06AC-4EED-A69C-2B31E3BA2C76}" type="presParOf" srcId="{EC8D3955-5ECD-4A16-A4B5-8484DFC071EB}" destId="{64EA6FEE-CD9A-4561-9F6A-4EB0C8181622}" srcOrd="0" destOrd="0" presId="urn:microsoft.com/office/officeart/2005/8/layout/vList4"/>
    <dgm:cxn modelId="{3247DFBF-89FC-4B5B-848B-E194D765D1CC}" type="presParOf" srcId="{EC8D3955-5ECD-4A16-A4B5-8484DFC071EB}" destId="{3399EB3B-ECA1-4ABD-9C79-C49D3E0BE680}" srcOrd="1" destOrd="0" presId="urn:microsoft.com/office/officeart/2005/8/layout/vList4"/>
    <dgm:cxn modelId="{E5723D0C-5856-4ECD-B50A-20733808A030}" type="presParOf" srcId="{EC8D3955-5ECD-4A16-A4B5-8484DFC071EB}" destId="{475AE097-4014-4604-9D64-18213047AE60}"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66F555-FC0C-41B9-9C5E-386F1FE4DCE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MX"/>
        </a:p>
      </dgm:t>
    </dgm:pt>
    <dgm:pt modelId="{10557A07-799F-4CFA-A30B-2DCF5D17652C}">
      <dgm:prSet phldrT="[Texto]"/>
      <dgm:spPr/>
      <dgm:t>
        <a:bodyPr/>
        <a:lstStyle/>
        <a:p>
          <a:pPr>
            <a:buFont typeface="Arial" panose="020B0604020202020204" pitchFamily="34" charset="0"/>
            <a:buChar char="•"/>
          </a:pPr>
          <a:r>
            <a:rPr lang="es-MX" dirty="0"/>
            <a:t>Solicitud de fondos fijos</a:t>
          </a:r>
        </a:p>
      </dgm:t>
    </dgm:pt>
    <dgm:pt modelId="{D90BCFD3-E01C-44B2-84B7-F3C07F0D503D}" type="parTrans" cxnId="{C7547444-0EFB-42EB-AB29-52BE7C2C19A8}">
      <dgm:prSet/>
      <dgm:spPr/>
      <dgm:t>
        <a:bodyPr/>
        <a:lstStyle/>
        <a:p>
          <a:endParaRPr lang="es-MX"/>
        </a:p>
      </dgm:t>
    </dgm:pt>
    <dgm:pt modelId="{C9FDCEA4-0527-4761-B745-23D18E4D933A}" type="sibTrans" cxnId="{C7547444-0EFB-42EB-AB29-52BE7C2C19A8}">
      <dgm:prSet/>
      <dgm:spPr/>
      <dgm:t>
        <a:bodyPr/>
        <a:lstStyle/>
        <a:p>
          <a:endParaRPr lang="es-MX"/>
        </a:p>
      </dgm:t>
    </dgm:pt>
    <dgm:pt modelId="{154B1296-DCF5-4F6E-B9C9-1C9E67D054BD}">
      <dgm:prSet phldrT="[Texto]"/>
      <dgm:spPr/>
      <dgm:t>
        <a:bodyPr/>
        <a:lstStyle/>
        <a:p>
          <a:pPr>
            <a:buFont typeface="Arial" panose="020B0604020202020204" pitchFamily="34" charset="0"/>
            <a:buChar char="•"/>
          </a:pPr>
          <a:r>
            <a:rPr lang="es-MX" dirty="0"/>
            <a:t>Dar de alta acreedores</a:t>
          </a:r>
        </a:p>
      </dgm:t>
    </dgm:pt>
    <dgm:pt modelId="{9D5CA948-79E8-44D2-ADC3-3C754C251E18}" type="parTrans" cxnId="{9E2C9433-5C28-4F92-8245-CF021EEF66B0}">
      <dgm:prSet/>
      <dgm:spPr/>
      <dgm:t>
        <a:bodyPr/>
        <a:lstStyle/>
        <a:p>
          <a:endParaRPr lang="es-MX"/>
        </a:p>
      </dgm:t>
    </dgm:pt>
    <dgm:pt modelId="{3BC9DD8A-0978-467F-9138-F7E6AF300F4A}" type="sibTrans" cxnId="{9E2C9433-5C28-4F92-8245-CF021EEF66B0}">
      <dgm:prSet/>
      <dgm:spPr/>
      <dgm:t>
        <a:bodyPr/>
        <a:lstStyle/>
        <a:p>
          <a:endParaRPr lang="es-MX"/>
        </a:p>
      </dgm:t>
    </dgm:pt>
    <dgm:pt modelId="{4AD306C0-CE8F-4286-A18D-A2822A3B9931}">
      <dgm:prSet phldrT="[Texto]"/>
      <dgm:spPr/>
      <dgm:t>
        <a:bodyPr/>
        <a:lstStyle/>
        <a:p>
          <a:pPr>
            <a:buFont typeface="Arial" panose="020B0604020202020204" pitchFamily="34" charset="0"/>
            <a:buChar char="•"/>
          </a:pPr>
          <a:r>
            <a:rPr lang="es-MX" dirty="0"/>
            <a:t>Modificar datos de los acreedores</a:t>
          </a:r>
        </a:p>
      </dgm:t>
    </dgm:pt>
    <dgm:pt modelId="{F5F965B2-0A11-44ED-97FE-43CA3E14A32E}" type="parTrans" cxnId="{E1F887D4-D2E9-4F77-9797-956CA7B97331}">
      <dgm:prSet/>
      <dgm:spPr/>
      <dgm:t>
        <a:bodyPr/>
        <a:lstStyle/>
        <a:p>
          <a:endParaRPr lang="es-MX"/>
        </a:p>
      </dgm:t>
    </dgm:pt>
    <dgm:pt modelId="{EBD178F0-11C7-4FA9-AF73-CCA341001248}" type="sibTrans" cxnId="{E1F887D4-D2E9-4F77-9797-956CA7B97331}">
      <dgm:prSet/>
      <dgm:spPr/>
      <dgm:t>
        <a:bodyPr/>
        <a:lstStyle/>
        <a:p>
          <a:endParaRPr lang="es-MX"/>
        </a:p>
      </dgm:t>
    </dgm:pt>
    <dgm:pt modelId="{CD85B32C-4CFA-4E43-87E6-41A0B6C6D94E}">
      <dgm:prSet phldrT="[Texto]"/>
      <dgm:spPr/>
      <dgm:t>
        <a:bodyPr/>
        <a:lstStyle/>
        <a:p>
          <a:r>
            <a:rPr lang="es-MX" dirty="0"/>
            <a:t>Revisión de retenciones</a:t>
          </a:r>
        </a:p>
      </dgm:t>
    </dgm:pt>
    <dgm:pt modelId="{37AD0E97-8496-4CD7-8A29-2D8C776DEC12}" type="parTrans" cxnId="{5B95CF90-89FE-460A-A616-586AB70810A6}">
      <dgm:prSet/>
      <dgm:spPr/>
      <dgm:t>
        <a:bodyPr/>
        <a:lstStyle/>
        <a:p>
          <a:endParaRPr lang="es-MX"/>
        </a:p>
      </dgm:t>
    </dgm:pt>
    <dgm:pt modelId="{FA1F351E-FE7C-49AF-A0EC-0084911D2524}" type="sibTrans" cxnId="{5B95CF90-89FE-460A-A616-586AB70810A6}">
      <dgm:prSet/>
      <dgm:spPr/>
      <dgm:t>
        <a:bodyPr/>
        <a:lstStyle/>
        <a:p>
          <a:endParaRPr lang="es-MX"/>
        </a:p>
      </dgm:t>
    </dgm:pt>
    <dgm:pt modelId="{5129F640-50CD-4740-88B5-D92BEFFBE260}">
      <dgm:prSet phldrT="[Texto]"/>
      <dgm:spPr/>
      <dgm:t>
        <a:bodyPr/>
        <a:lstStyle/>
        <a:p>
          <a:r>
            <a:rPr lang="es-MX" dirty="0"/>
            <a:t>Anulación de documentos contables</a:t>
          </a:r>
        </a:p>
      </dgm:t>
    </dgm:pt>
    <dgm:pt modelId="{D7DAC814-DD17-4882-B91A-9640B808D0CF}" type="parTrans" cxnId="{BF8C9185-3E37-431C-BDC2-C5EC9EAD5F48}">
      <dgm:prSet/>
      <dgm:spPr/>
      <dgm:t>
        <a:bodyPr/>
        <a:lstStyle/>
        <a:p>
          <a:endParaRPr lang="es-MX"/>
        </a:p>
      </dgm:t>
    </dgm:pt>
    <dgm:pt modelId="{DD869381-535B-4CC0-8ACC-8206BF349B1C}" type="sibTrans" cxnId="{BF8C9185-3E37-431C-BDC2-C5EC9EAD5F48}">
      <dgm:prSet/>
      <dgm:spPr/>
      <dgm:t>
        <a:bodyPr/>
        <a:lstStyle/>
        <a:p>
          <a:endParaRPr lang="es-MX"/>
        </a:p>
      </dgm:t>
    </dgm:pt>
    <dgm:pt modelId="{7D7D585F-F8D6-492C-A021-4A6E46FF5DD4}">
      <dgm:prSet phldrT="[Texto]"/>
      <dgm:spPr/>
      <dgm:t>
        <a:bodyPr/>
        <a:lstStyle/>
        <a:p>
          <a:r>
            <a:rPr lang="es-MX" dirty="0"/>
            <a:t>Ajustes del periodo anterior sobre retenciones</a:t>
          </a:r>
        </a:p>
      </dgm:t>
    </dgm:pt>
    <dgm:pt modelId="{C2DF4BC3-9D3E-4F39-924E-DDCB712734CE}" type="parTrans" cxnId="{E100B7B8-52F3-4545-8626-04D214AFD283}">
      <dgm:prSet/>
      <dgm:spPr/>
      <dgm:t>
        <a:bodyPr/>
        <a:lstStyle/>
        <a:p>
          <a:endParaRPr lang="es-MX"/>
        </a:p>
      </dgm:t>
    </dgm:pt>
    <dgm:pt modelId="{AC21003B-04F1-4EA8-B18F-FB6B8DAFE5CE}" type="sibTrans" cxnId="{E100B7B8-52F3-4545-8626-04D214AFD283}">
      <dgm:prSet/>
      <dgm:spPr/>
      <dgm:t>
        <a:bodyPr/>
        <a:lstStyle/>
        <a:p>
          <a:endParaRPr lang="es-MX"/>
        </a:p>
      </dgm:t>
    </dgm:pt>
    <dgm:pt modelId="{5C9009C4-1D2E-468A-9F4B-1D770CC60D23}">
      <dgm:prSet phldrT="[Texto]"/>
      <dgm:spPr/>
      <dgm:t>
        <a:bodyPr/>
        <a:lstStyle/>
        <a:p>
          <a:pPr>
            <a:buFont typeface="Arial" panose="020B0604020202020204" pitchFamily="34" charset="0"/>
            <a:buChar char="•"/>
          </a:pPr>
          <a:r>
            <a:rPr lang="es-MX" dirty="0"/>
            <a:t>Solicitudes de anulación de CFDI´s</a:t>
          </a:r>
        </a:p>
      </dgm:t>
    </dgm:pt>
    <dgm:pt modelId="{1DA3C1D6-8530-4AAA-9D09-D4F7533EA0F7}" type="parTrans" cxnId="{94FB2A94-6E89-4AE2-BAF2-6015D236DAD2}">
      <dgm:prSet/>
      <dgm:spPr/>
      <dgm:t>
        <a:bodyPr/>
        <a:lstStyle/>
        <a:p>
          <a:endParaRPr lang="es-MX"/>
        </a:p>
      </dgm:t>
    </dgm:pt>
    <dgm:pt modelId="{1CC6A161-4A6D-49CF-B0D9-0113AB9A1052}" type="sibTrans" cxnId="{94FB2A94-6E89-4AE2-BAF2-6015D236DAD2}">
      <dgm:prSet/>
      <dgm:spPr/>
      <dgm:t>
        <a:bodyPr/>
        <a:lstStyle/>
        <a:p>
          <a:endParaRPr lang="es-MX"/>
        </a:p>
      </dgm:t>
    </dgm:pt>
    <dgm:pt modelId="{67F05345-9DD5-45E5-BCB6-0F6BF2DE3CE8}" type="pres">
      <dgm:prSet presAssocID="{C066F555-FC0C-41B9-9C5E-386F1FE4DCE5}" presName="Name0" presStyleCnt="0">
        <dgm:presLayoutVars>
          <dgm:chMax val="7"/>
          <dgm:chPref val="7"/>
          <dgm:dir/>
        </dgm:presLayoutVars>
      </dgm:prSet>
      <dgm:spPr/>
    </dgm:pt>
    <dgm:pt modelId="{30F693E9-25B7-44FE-B88E-08A262EF2A01}" type="pres">
      <dgm:prSet presAssocID="{C066F555-FC0C-41B9-9C5E-386F1FE4DCE5}" presName="Name1" presStyleCnt="0"/>
      <dgm:spPr/>
    </dgm:pt>
    <dgm:pt modelId="{56AACC67-3931-4695-B6C1-CA05F890D2A7}" type="pres">
      <dgm:prSet presAssocID="{C066F555-FC0C-41B9-9C5E-386F1FE4DCE5}" presName="cycle" presStyleCnt="0"/>
      <dgm:spPr/>
    </dgm:pt>
    <dgm:pt modelId="{B38F0A3F-E813-4AC6-99C2-2FEA12F8B157}" type="pres">
      <dgm:prSet presAssocID="{C066F555-FC0C-41B9-9C5E-386F1FE4DCE5}" presName="srcNode" presStyleLbl="node1" presStyleIdx="0" presStyleCnt="7"/>
      <dgm:spPr/>
    </dgm:pt>
    <dgm:pt modelId="{D8C4C59A-10E6-49EE-96A4-AD02EBB40F47}" type="pres">
      <dgm:prSet presAssocID="{C066F555-FC0C-41B9-9C5E-386F1FE4DCE5}" presName="conn" presStyleLbl="parChTrans1D2" presStyleIdx="0" presStyleCnt="1"/>
      <dgm:spPr/>
    </dgm:pt>
    <dgm:pt modelId="{1B15E905-3D01-4B0D-83EC-11E54C7F5D5B}" type="pres">
      <dgm:prSet presAssocID="{C066F555-FC0C-41B9-9C5E-386F1FE4DCE5}" presName="extraNode" presStyleLbl="node1" presStyleIdx="0" presStyleCnt="7"/>
      <dgm:spPr/>
    </dgm:pt>
    <dgm:pt modelId="{969A9BFE-9CFB-478B-84B9-50901AC692AB}" type="pres">
      <dgm:prSet presAssocID="{C066F555-FC0C-41B9-9C5E-386F1FE4DCE5}" presName="dstNode" presStyleLbl="node1" presStyleIdx="0" presStyleCnt="7"/>
      <dgm:spPr/>
    </dgm:pt>
    <dgm:pt modelId="{AFFF805B-B2A3-49DF-8C82-04CB98B5FFFC}" type="pres">
      <dgm:prSet presAssocID="{10557A07-799F-4CFA-A30B-2DCF5D17652C}" presName="text_1" presStyleLbl="node1" presStyleIdx="0" presStyleCnt="7">
        <dgm:presLayoutVars>
          <dgm:bulletEnabled val="1"/>
        </dgm:presLayoutVars>
      </dgm:prSet>
      <dgm:spPr/>
    </dgm:pt>
    <dgm:pt modelId="{B2C1ED93-FB75-43C4-A864-2AD7358641F1}" type="pres">
      <dgm:prSet presAssocID="{10557A07-799F-4CFA-A30B-2DCF5D17652C}" presName="accent_1" presStyleCnt="0"/>
      <dgm:spPr/>
    </dgm:pt>
    <dgm:pt modelId="{83CEB5FC-718A-4920-B236-D25E7855D623}" type="pres">
      <dgm:prSet presAssocID="{10557A07-799F-4CFA-A30B-2DCF5D17652C}" presName="accentRepeatNode" presStyleLbl="solidFgAcc1" presStyleIdx="0" presStyleCnt="7"/>
      <dgm:spPr/>
    </dgm:pt>
    <dgm:pt modelId="{A7CF1664-CA0D-4EFB-A41B-6708C960474F}" type="pres">
      <dgm:prSet presAssocID="{154B1296-DCF5-4F6E-B9C9-1C9E67D054BD}" presName="text_2" presStyleLbl="node1" presStyleIdx="1" presStyleCnt="7">
        <dgm:presLayoutVars>
          <dgm:bulletEnabled val="1"/>
        </dgm:presLayoutVars>
      </dgm:prSet>
      <dgm:spPr/>
    </dgm:pt>
    <dgm:pt modelId="{330E7A9F-2FBA-42E9-A3ED-E9D8A2E99649}" type="pres">
      <dgm:prSet presAssocID="{154B1296-DCF5-4F6E-B9C9-1C9E67D054BD}" presName="accent_2" presStyleCnt="0"/>
      <dgm:spPr/>
    </dgm:pt>
    <dgm:pt modelId="{38D12D3F-92B8-4ABE-86C4-918226913246}" type="pres">
      <dgm:prSet presAssocID="{154B1296-DCF5-4F6E-B9C9-1C9E67D054BD}" presName="accentRepeatNode" presStyleLbl="solidFgAcc1" presStyleIdx="1" presStyleCnt="7"/>
      <dgm:spPr/>
    </dgm:pt>
    <dgm:pt modelId="{6B22B0EC-83ED-4BD7-AF94-265990EABBBE}" type="pres">
      <dgm:prSet presAssocID="{4AD306C0-CE8F-4286-A18D-A2822A3B9931}" presName="text_3" presStyleLbl="node1" presStyleIdx="2" presStyleCnt="7">
        <dgm:presLayoutVars>
          <dgm:bulletEnabled val="1"/>
        </dgm:presLayoutVars>
      </dgm:prSet>
      <dgm:spPr/>
    </dgm:pt>
    <dgm:pt modelId="{E47FBC44-EBB4-4441-AFBC-36A090DDEDAF}" type="pres">
      <dgm:prSet presAssocID="{4AD306C0-CE8F-4286-A18D-A2822A3B9931}" presName="accent_3" presStyleCnt="0"/>
      <dgm:spPr/>
    </dgm:pt>
    <dgm:pt modelId="{25BF576A-910A-437F-9C87-E0F614F789A4}" type="pres">
      <dgm:prSet presAssocID="{4AD306C0-CE8F-4286-A18D-A2822A3B9931}" presName="accentRepeatNode" presStyleLbl="solidFgAcc1" presStyleIdx="2" presStyleCnt="7"/>
      <dgm:spPr/>
    </dgm:pt>
    <dgm:pt modelId="{9ABC45CC-235F-4A2E-BC62-368B85DBF427}" type="pres">
      <dgm:prSet presAssocID="{CD85B32C-4CFA-4E43-87E6-41A0B6C6D94E}" presName="text_4" presStyleLbl="node1" presStyleIdx="3" presStyleCnt="7">
        <dgm:presLayoutVars>
          <dgm:bulletEnabled val="1"/>
        </dgm:presLayoutVars>
      </dgm:prSet>
      <dgm:spPr/>
    </dgm:pt>
    <dgm:pt modelId="{F48C598C-87D3-4105-A121-44A0893D0F32}" type="pres">
      <dgm:prSet presAssocID="{CD85B32C-4CFA-4E43-87E6-41A0B6C6D94E}" presName="accent_4" presStyleCnt="0"/>
      <dgm:spPr/>
    </dgm:pt>
    <dgm:pt modelId="{D83E373C-6529-4F60-ACF7-D47FE1C356BE}" type="pres">
      <dgm:prSet presAssocID="{CD85B32C-4CFA-4E43-87E6-41A0B6C6D94E}" presName="accentRepeatNode" presStyleLbl="solidFgAcc1" presStyleIdx="3" presStyleCnt="7"/>
      <dgm:spPr/>
    </dgm:pt>
    <dgm:pt modelId="{7169EB7E-BD75-459C-B179-4F3F37339F7E}" type="pres">
      <dgm:prSet presAssocID="{5129F640-50CD-4740-88B5-D92BEFFBE260}" presName="text_5" presStyleLbl="node1" presStyleIdx="4" presStyleCnt="7" custLinFactNeighborX="713" custLinFactNeighborY="6840">
        <dgm:presLayoutVars>
          <dgm:bulletEnabled val="1"/>
        </dgm:presLayoutVars>
      </dgm:prSet>
      <dgm:spPr/>
    </dgm:pt>
    <dgm:pt modelId="{010339D8-C172-4AEE-BAF4-8FFD9B232CF4}" type="pres">
      <dgm:prSet presAssocID="{5129F640-50CD-4740-88B5-D92BEFFBE260}" presName="accent_5" presStyleCnt="0"/>
      <dgm:spPr/>
    </dgm:pt>
    <dgm:pt modelId="{C53A6D30-FC39-4818-B132-C88F798E56A4}" type="pres">
      <dgm:prSet presAssocID="{5129F640-50CD-4740-88B5-D92BEFFBE260}" presName="accentRepeatNode" presStyleLbl="solidFgAcc1" presStyleIdx="4" presStyleCnt="7"/>
      <dgm:spPr/>
    </dgm:pt>
    <dgm:pt modelId="{1CCF7B06-32F1-4955-8A8D-EDF96701AE92}" type="pres">
      <dgm:prSet presAssocID="{7D7D585F-F8D6-492C-A021-4A6E46FF5DD4}" presName="text_6" presStyleLbl="node1" presStyleIdx="5" presStyleCnt="7">
        <dgm:presLayoutVars>
          <dgm:bulletEnabled val="1"/>
        </dgm:presLayoutVars>
      </dgm:prSet>
      <dgm:spPr/>
    </dgm:pt>
    <dgm:pt modelId="{F8F9589F-350A-4D2A-AD47-99391459CEBA}" type="pres">
      <dgm:prSet presAssocID="{7D7D585F-F8D6-492C-A021-4A6E46FF5DD4}" presName="accent_6" presStyleCnt="0"/>
      <dgm:spPr/>
    </dgm:pt>
    <dgm:pt modelId="{DD968ABC-FDCB-4023-8991-A2F041CD522D}" type="pres">
      <dgm:prSet presAssocID="{7D7D585F-F8D6-492C-A021-4A6E46FF5DD4}" presName="accentRepeatNode" presStyleLbl="solidFgAcc1" presStyleIdx="5" presStyleCnt="7"/>
      <dgm:spPr/>
    </dgm:pt>
    <dgm:pt modelId="{14507703-8D8D-41C2-B7E7-D7F5819E91E7}" type="pres">
      <dgm:prSet presAssocID="{5C9009C4-1D2E-468A-9F4B-1D770CC60D23}" presName="text_7" presStyleLbl="node1" presStyleIdx="6" presStyleCnt="7">
        <dgm:presLayoutVars>
          <dgm:bulletEnabled val="1"/>
        </dgm:presLayoutVars>
      </dgm:prSet>
      <dgm:spPr/>
    </dgm:pt>
    <dgm:pt modelId="{6F310948-29A2-4D5C-B1CF-B408C7E5428A}" type="pres">
      <dgm:prSet presAssocID="{5C9009C4-1D2E-468A-9F4B-1D770CC60D23}" presName="accent_7" presStyleCnt="0"/>
      <dgm:spPr/>
    </dgm:pt>
    <dgm:pt modelId="{A1B84D14-AB57-4A52-AAB2-A3569AA4CFFE}" type="pres">
      <dgm:prSet presAssocID="{5C9009C4-1D2E-468A-9F4B-1D770CC60D23}" presName="accentRepeatNode" presStyleLbl="solidFgAcc1" presStyleIdx="6" presStyleCnt="7"/>
      <dgm:spPr/>
    </dgm:pt>
  </dgm:ptLst>
  <dgm:cxnLst>
    <dgm:cxn modelId="{8675D22A-0330-4B85-82A4-C5FE722985EE}" type="presOf" srcId="{154B1296-DCF5-4F6E-B9C9-1C9E67D054BD}" destId="{A7CF1664-CA0D-4EFB-A41B-6708C960474F}" srcOrd="0" destOrd="0" presId="urn:microsoft.com/office/officeart/2008/layout/VerticalCurvedList"/>
    <dgm:cxn modelId="{9E2C9433-5C28-4F92-8245-CF021EEF66B0}" srcId="{C066F555-FC0C-41B9-9C5E-386F1FE4DCE5}" destId="{154B1296-DCF5-4F6E-B9C9-1C9E67D054BD}" srcOrd="1" destOrd="0" parTransId="{9D5CA948-79E8-44D2-ADC3-3C754C251E18}" sibTransId="{3BC9DD8A-0978-467F-9138-F7E6AF300F4A}"/>
    <dgm:cxn modelId="{9C544635-9516-42A1-8D25-404951CCF0EE}" type="presOf" srcId="{CD85B32C-4CFA-4E43-87E6-41A0B6C6D94E}" destId="{9ABC45CC-235F-4A2E-BC62-368B85DBF427}" srcOrd="0" destOrd="0" presId="urn:microsoft.com/office/officeart/2008/layout/VerticalCurvedList"/>
    <dgm:cxn modelId="{C7547444-0EFB-42EB-AB29-52BE7C2C19A8}" srcId="{C066F555-FC0C-41B9-9C5E-386F1FE4DCE5}" destId="{10557A07-799F-4CFA-A30B-2DCF5D17652C}" srcOrd="0" destOrd="0" parTransId="{D90BCFD3-E01C-44B2-84B7-F3C07F0D503D}" sibTransId="{C9FDCEA4-0527-4761-B745-23D18E4D933A}"/>
    <dgm:cxn modelId="{420C8651-BB3F-44FB-9075-EA4CF124B9C8}" type="presOf" srcId="{5129F640-50CD-4740-88B5-D92BEFFBE260}" destId="{7169EB7E-BD75-459C-B179-4F3F37339F7E}" srcOrd="0" destOrd="0" presId="urn:microsoft.com/office/officeart/2008/layout/VerticalCurvedList"/>
    <dgm:cxn modelId="{BF8C9185-3E37-431C-BDC2-C5EC9EAD5F48}" srcId="{C066F555-FC0C-41B9-9C5E-386F1FE4DCE5}" destId="{5129F640-50CD-4740-88B5-D92BEFFBE260}" srcOrd="4" destOrd="0" parTransId="{D7DAC814-DD17-4882-B91A-9640B808D0CF}" sibTransId="{DD869381-535B-4CC0-8ACC-8206BF349B1C}"/>
    <dgm:cxn modelId="{5B95CF90-89FE-460A-A616-586AB70810A6}" srcId="{C066F555-FC0C-41B9-9C5E-386F1FE4DCE5}" destId="{CD85B32C-4CFA-4E43-87E6-41A0B6C6D94E}" srcOrd="3" destOrd="0" parTransId="{37AD0E97-8496-4CD7-8A29-2D8C776DEC12}" sibTransId="{FA1F351E-FE7C-49AF-A0EC-0084911D2524}"/>
    <dgm:cxn modelId="{94FB2A94-6E89-4AE2-BAF2-6015D236DAD2}" srcId="{C066F555-FC0C-41B9-9C5E-386F1FE4DCE5}" destId="{5C9009C4-1D2E-468A-9F4B-1D770CC60D23}" srcOrd="6" destOrd="0" parTransId="{1DA3C1D6-8530-4AAA-9D09-D4F7533EA0F7}" sibTransId="{1CC6A161-4A6D-49CF-B0D9-0113AB9A1052}"/>
    <dgm:cxn modelId="{D166759F-021E-497E-828C-17B54054B38E}" type="presOf" srcId="{C9FDCEA4-0527-4761-B745-23D18E4D933A}" destId="{D8C4C59A-10E6-49EE-96A4-AD02EBB40F47}" srcOrd="0" destOrd="0" presId="urn:microsoft.com/office/officeart/2008/layout/VerticalCurvedList"/>
    <dgm:cxn modelId="{5F3472A3-4742-4A9C-9D24-114BFC5429E0}" type="presOf" srcId="{7D7D585F-F8D6-492C-A021-4A6E46FF5DD4}" destId="{1CCF7B06-32F1-4955-8A8D-EDF96701AE92}" srcOrd="0" destOrd="0" presId="urn:microsoft.com/office/officeart/2008/layout/VerticalCurvedList"/>
    <dgm:cxn modelId="{991C6EA9-2B9F-40BF-B3C4-0E53D6541DE5}" type="presOf" srcId="{C066F555-FC0C-41B9-9C5E-386F1FE4DCE5}" destId="{67F05345-9DD5-45E5-BCB6-0F6BF2DE3CE8}" srcOrd="0" destOrd="0" presId="urn:microsoft.com/office/officeart/2008/layout/VerticalCurvedList"/>
    <dgm:cxn modelId="{E100B7B8-52F3-4545-8626-04D214AFD283}" srcId="{C066F555-FC0C-41B9-9C5E-386F1FE4DCE5}" destId="{7D7D585F-F8D6-492C-A021-4A6E46FF5DD4}" srcOrd="5" destOrd="0" parTransId="{C2DF4BC3-9D3E-4F39-924E-DDCB712734CE}" sibTransId="{AC21003B-04F1-4EA8-B18F-FB6B8DAFE5CE}"/>
    <dgm:cxn modelId="{1C6135BE-2020-47DA-A172-9D0F8B36CAAF}" type="presOf" srcId="{4AD306C0-CE8F-4286-A18D-A2822A3B9931}" destId="{6B22B0EC-83ED-4BD7-AF94-265990EABBBE}" srcOrd="0" destOrd="0" presId="urn:microsoft.com/office/officeart/2008/layout/VerticalCurvedList"/>
    <dgm:cxn modelId="{7073BDCA-8FC0-40E4-9817-A59CE1D0763E}" type="presOf" srcId="{5C9009C4-1D2E-468A-9F4B-1D770CC60D23}" destId="{14507703-8D8D-41C2-B7E7-D7F5819E91E7}" srcOrd="0" destOrd="0" presId="urn:microsoft.com/office/officeart/2008/layout/VerticalCurvedList"/>
    <dgm:cxn modelId="{E1F887D4-D2E9-4F77-9797-956CA7B97331}" srcId="{C066F555-FC0C-41B9-9C5E-386F1FE4DCE5}" destId="{4AD306C0-CE8F-4286-A18D-A2822A3B9931}" srcOrd="2" destOrd="0" parTransId="{F5F965B2-0A11-44ED-97FE-43CA3E14A32E}" sibTransId="{EBD178F0-11C7-4FA9-AF73-CCA341001248}"/>
    <dgm:cxn modelId="{76672DEE-C731-451D-89DF-976446F61EA7}" type="presOf" srcId="{10557A07-799F-4CFA-A30B-2DCF5D17652C}" destId="{AFFF805B-B2A3-49DF-8C82-04CB98B5FFFC}" srcOrd="0" destOrd="0" presId="urn:microsoft.com/office/officeart/2008/layout/VerticalCurvedList"/>
    <dgm:cxn modelId="{B4514FDC-4149-49EB-A239-A0D8A4CC71D4}" type="presParOf" srcId="{67F05345-9DD5-45E5-BCB6-0F6BF2DE3CE8}" destId="{30F693E9-25B7-44FE-B88E-08A262EF2A01}" srcOrd="0" destOrd="0" presId="urn:microsoft.com/office/officeart/2008/layout/VerticalCurvedList"/>
    <dgm:cxn modelId="{DE3C07F5-6032-4DD5-BF8B-9D99D700577C}" type="presParOf" srcId="{30F693E9-25B7-44FE-B88E-08A262EF2A01}" destId="{56AACC67-3931-4695-B6C1-CA05F890D2A7}" srcOrd="0" destOrd="0" presId="urn:microsoft.com/office/officeart/2008/layout/VerticalCurvedList"/>
    <dgm:cxn modelId="{3CD27345-08C2-4066-8987-5D4762941083}" type="presParOf" srcId="{56AACC67-3931-4695-B6C1-CA05F890D2A7}" destId="{B38F0A3F-E813-4AC6-99C2-2FEA12F8B157}" srcOrd="0" destOrd="0" presId="urn:microsoft.com/office/officeart/2008/layout/VerticalCurvedList"/>
    <dgm:cxn modelId="{85E3FAC3-EFD2-4FA7-9F9B-2D68AD76E16D}" type="presParOf" srcId="{56AACC67-3931-4695-B6C1-CA05F890D2A7}" destId="{D8C4C59A-10E6-49EE-96A4-AD02EBB40F47}" srcOrd="1" destOrd="0" presId="urn:microsoft.com/office/officeart/2008/layout/VerticalCurvedList"/>
    <dgm:cxn modelId="{2D138FEE-BB7B-4904-A7B1-24628BEF322E}" type="presParOf" srcId="{56AACC67-3931-4695-B6C1-CA05F890D2A7}" destId="{1B15E905-3D01-4B0D-83EC-11E54C7F5D5B}" srcOrd="2" destOrd="0" presId="urn:microsoft.com/office/officeart/2008/layout/VerticalCurvedList"/>
    <dgm:cxn modelId="{1B0A1E53-44B4-4B1B-910C-AE74595CDA83}" type="presParOf" srcId="{56AACC67-3931-4695-B6C1-CA05F890D2A7}" destId="{969A9BFE-9CFB-478B-84B9-50901AC692AB}" srcOrd="3" destOrd="0" presId="urn:microsoft.com/office/officeart/2008/layout/VerticalCurvedList"/>
    <dgm:cxn modelId="{CDF2C654-8A95-44AA-B76D-0F5ACBF040A6}" type="presParOf" srcId="{30F693E9-25B7-44FE-B88E-08A262EF2A01}" destId="{AFFF805B-B2A3-49DF-8C82-04CB98B5FFFC}" srcOrd="1" destOrd="0" presId="urn:microsoft.com/office/officeart/2008/layout/VerticalCurvedList"/>
    <dgm:cxn modelId="{D1C997AF-29AA-4975-8E41-432AE470DDF8}" type="presParOf" srcId="{30F693E9-25B7-44FE-B88E-08A262EF2A01}" destId="{B2C1ED93-FB75-43C4-A864-2AD7358641F1}" srcOrd="2" destOrd="0" presId="urn:microsoft.com/office/officeart/2008/layout/VerticalCurvedList"/>
    <dgm:cxn modelId="{5EDDB4DB-A001-4F39-BEF7-2CAD24B0F9A0}" type="presParOf" srcId="{B2C1ED93-FB75-43C4-A864-2AD7358641F1}" destId="{83CEB5FC-718A-4920-B236-D25E7855D623}" srcOrd="0" destOrd="0" presId="urn:microsoft.com/office/officeart/2008/layout/VerticalCurvedList"/>
    <dgm:cxn modelId="{F75F3E7C-8617-47EB-A3CF-06F25A34B0F7}" type="presParOf" srcId="{30F693E9-25B7-44FE-B88E-08A262EF2A01}" destId="{A7CF1664-CA0D-4EFB-A41B-6708C960474F}" srcOrd="3" destOrd="0" presId="urn:microsoft.com/office/officeart/2008/layout/VerticalCurvedList"/>
    <dgm:cxn modelId="{198D7ED2-FE95-4E05-AAFF-9ED5F3ABDAFB}" type="presParOf" srcId="{30F693E9-25B7-44FE-B88E-08A262EF2A01}" destId="{330E7A9F-2FBA-42E9-A3ED-E9D8A2E99649}" srcOrd="4" destOrd="0" presId="urn:microsoft.com/office/officeart/2008/layout/VerticalCurvedList"/>
    <dgm:cxn modelId="{58EDA092-5BB2-4CEA-8702-67538A705F43}" type="presParOf" srcId="{330E7A9F-2FBA-42E9-A3ED-E9D8A2E99649}" destId="{38D12D3F-92B8-4ABE-86C4-918226913246}" srcOrd="0" destOrd="0" presId="urn:microsoft.com/office/officeart/2008/layout/VerticalCurvedList"/>
    <dgm:cxn modelId="{86F8E8EE-DCB1-4D80-BFF7-F9BD625DDF0A}" type="presParOf" srcId="{30F693E9-25B7-44FE-B88E-08A262EF2A01}" destId="{6B22B0EC-83ED-4BD7-AF94-265990EABBBE}" srcOrd="5" destOrd="0" presId="urn:microsoft.com/office/officeart/2008/layout/VerticalCurvedList"/>
    <dgm:cxn modelId="{A81E4BF8-E9A4-4D99-BFA1-C97A0B96773B}" type="presParOf" srcId="{30F693E9-25B7-44FE-B88E-08A262EF2A01}" destId="{E47FBC44-EBB4-4441-AFBC-36A090DDEDAF}" srcOrd="6" destOrd="0" presId="urn:microsoft.com/office/officeart/2008/layout/VerticalCurvedList"/>
    <dgm:cxn modelId="{F76F76E8-4BB7-407E-BC5D-67A82F45E423}" type="presParOf" srcId="{E47FBC44-EBB4-4441-AFBC-36A090DDEDAF}" destId="{25BF576A-910A-437F-9C87-E0F614F789A4}" srcOrd="0" destOrd="0" presId="urn:microsoft.com/office/officeart/2008/layout/VerticalCurvedList"/>
    <dgm:cxn modelId="{A2490E10-F8B8-4A42-9EEB-8850B68E7661}" type="presParOf" srcId="{30F693E9-25B7-44FE-B88E-08A262EF2A01}" destId="{9ABC45CC-235F-4A2E-BC62-368B85DBF427}" srcOrd="7" destOrd="0" presId="urn:microsoft.com/office/officeart/2008/layout/VerticalCurvedList"/>
    <dgm:cxn modelId="{A55C1023-F5F1-44EF-926F-08253BD559F7}" type="presParOf" srcId="{30F693E9-25B7-44FE-B88E-08A262EF2A01}" destId="{F48C598C-87D3-4105-A121-44A0893D0F32}" srcOrd="8" destOrd="0" presId="urn:microsoft.com/office/officeart/2008/layout/VerticalCurvedList"/>
    <dgm:cxn modelId="{A4FACDBF-B3BD-45BE-98D3-2840899028A4}" type="presParOf" srcId="{F48C598C-87D3-4105-A121-44A0893D0F32}" destId="{D83E373C-6529-4F60-ACF7-D47FE1C356BE}" srcOrd="0" destOrd="0" presId="urn:microsoft.com/office/officeart/2008/layout/VerticalCurvedList"/>
    <dgm:cxn modelId="{E6BBA35C-9B17-4A76-A6F8-217BAE1E009D}" type="presParOf" srcId="{30F693E9-25B7-44FE-B88E-08A262EF2A01}" destId="{7169EB7E-BD75-459C-B179-4F3F37339F7E}" srcOrd="9" destOrd="0" presId="urn:microsoft.com/office/officeart/2008/layout/VerticalCurvedList"/>
    <dgm:cxn modelId="{9FBB1590-BD8B-4B19-AC7A-1901182DC9D2}" type="presParOf" srcId="{30F693E9-25B7-44FE-B88E-08A262EF2A01}" destId="{010339D8-C172-4AEE-BAF4-8FFD9B232CF4}" srcOrd="10" destOrd="0" presId="urn:microsoft.com/office/officeart/2008/layout/VerticalCurvedList"/>
    <dgm:cxn modelId="{AC6C9F05-E941-4940-A4BB-9028B34AB7EC}" type="presParOf" srcId="{010339D8-C172-4AEE-BAF4-8FFD9B232CF4}" destId="{C53A6D30-FC39-4818-B132-C88F798E56A4}" srcOrd="0" destOrd="0" presId="urn:microsoft.com/office/officeart/2008/layout/VerticalCurvedList"/>
    <dgm:cxn modelId="{79D6DF03-EF7D-4F30-B2A3-61903FE0AE82}" type="presParOf" srcId="{30F693E9-25B7-44FE-B88E-08A262EF2A01}" destId="{1CCF7B06-32F1-4955-8A8D-EDF96701AE92}" srcOrd="11" destOrd="0" presId="urn:microsoft.com/office/officeart/2008/layout/VerticalCurvedList"/>
    <dgm:cxn modelId="{13C9601A-2B3E-49E3-92DD-B33DE3576586}" type="presParOf" srcId="{30F693E9-25B7-44FE-B88E-08A262EF2A01}" destId="{F8F9589F-350A-4D2A-AD47-99391459CEBA}" srcOrd="12" destOrd="0" presId="urn:microsoft.com/office/officeart/2008/layout/VerticalCurvedList"/>
    <dgm:cxn modelId="{F0F95160-ABDB-42A6-82FF-30DC394D2815}" type="presParOf" srcId="{F8F9589F-350A-4D2A-AD47-99391459CEBA}" destId="{DD968ABC-FDCB-4023-8991-A2F041CD522D}" srcOrd="0" destOrd="0" presId="urn:microsoft.com/office/officeart/2008/layout/VerticalCurvedList"/>
    <dgm:cxn modelId="{D96F8776-A4E0-4F08-BEBB-1003128460F7}" type="presParOf" srcId="{30F693E9-25B7-44FE-B88E-08A262EF2A01}" destId="{14507703-8D8D-41C2-B7E7-D7F5819E91E7}" srcOrd="13" destOrd="0" presId="urn:microsoft.com/office/officeart/2008/layout/VerticalCurvedList"/>
    <dgm:cxn modelId="{ACAF26AD-4186-4CF6-BCC3-C9B44E3AA248}" type="presParOf" srcId="{30F693E9-25B7-44FE-B88E-08A262EF2A01}" destId="{6F310948-29A2-4D5C-B1CF-B408C7E5428A}" srcOrd="14" destOrd="0" presId="urn:microsoft.com/office/officeart/2008/layout/VerticalCurvedList"/>
    <dgm:cxn modelId="{C618A1E0-5835-44DA-8EE3-DDEB44FCF600}" type="presParOf" srcId="{6F310948-29A2-4D5C-B1CF-B408C7E5428A}" destId="{A1B84D14-AB57-4A52-AAB2-A3569AA4CFF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CDD0DF-8059-4A53-B4E5-CBE2B5277D9F}" type="doc">
      <dgm:prSet loTypeId="urn:microsoft.com/office/officeart/2005/8/layout/gear1" loCatId="relationship" qsTypeId="urn:microsoft.com/office/officeart/2005/8/quickstyle/simple1" qsCatId="simple" csTypeId="urn:microsoft.com/office/officeart/2005/8/colors/accent1_2" csCatId="accent1" phldr="1"/>
      <dgm:spPr/>
      <dgm:t>
        <a:bodyPr/>
        <a:lstStyle/>
        <a:p>
          <a:endParaRPr lang="es-MX"/>
        </a:p>
      </dgm:t>
    </dgm:pt>
    <dgm:pt modelId="{62AEE3AA-3E14-4949-8CAF-86160A6EE3C7}">
      <dgm:prSet phldrT="[Texto]"/>
      <dgm:spPr/>
      <dgm:t>
        <a:bodyPr/>
        <a:lstStyle/>
        <a:p>
          <a:pPr>
            <a:buFont typeface="Arial" panose="020B0604020202020204" pitchFamily="34" charset="0"/>
            <a:buChar char="•"/>
          </a:pPr>
          <a:r>
            <a:rPr lang="es-MX" b="1" dirty="0"/>
            <a:t>Proveedores en casos de las fracciones del 32 D</a:t>
          </a:r>
        </a:p>
      </dgm:t>
    </dgm:pt>
    <dgm:pt modelId="{586425DD-95F8-4BB5-BE16-BA7AC2014B7D}" type="parTrans" cxnId="{A359E23C-B5E1-418D-8EDF-97DF773A478B}">
      <dgm:prSet/>
      <dgm:spPr/>
      <dgm:t>
        <a:bodyPr/>
        <a:lstStyle/>
        <a:p>
          <a:endParaRPr lang="es-MX"/>
        </a:p>
      </dgm:t>
    </dgm:pt>
    <dgm:pt modelId="{0B451750-D538-45A4-A261-27D913487A39}" type="sibTrans" cxnId="{A359E23C-B5E1-418D-8EDF-97DF773A478B}">
      <dgm:prSet/>
      <dgm:spPr/>
      <dgm:t>
        <a:bodyPr/>
        <a:lstStyle/>
        <a:p>
          <a:endParaRPr lang="es-MX"/>
        </a:p>
      </dgm:t>
    </dgm:pt>
    <dgm:pt modelId="{9D452A6F-76D7-42E4-98C4-53378C9A55B8}">
      <dgm:prSet phldrT="[Texto]"/>
      <dgm:spPr/>
      <dgm:t>
        <a:bodyPr/>
        <a:lstStyle/>
        <a:p>
          <a:r>
            <a:rPr lang="es-MX" b="1" dirty="0"/>
            <a:t>Proveedores en listas de los supuestos del 69 B</a:t>
          </a:r>
        </a:p>
      </dgm:t>
    </dgm:pt>
    <dgm:pt modelId="{A375CED0-3474-40DA-B414-796ECBBC03E2}" type="parTrans" cxnId="{5A046AAA-4DCA-4327-BB81-B0A631A06841}">
      <dgm:prSet/>
      <dgm:spPr/>
      <dgm:t>
        <a:bodyPr/>
        <a:lstStyle/>
        <a:p>
          <a:endParaRPr lang="es-MX"/>
        </a:p>
      </dgm:t>
    </dgm:pt>
    <dgm:pt modelId="{5725BD28-852E-486A-8E83-EA373CD852C7}" type="sibTrans" cxnId="{5A046AAA-4DCA-4327-BB81-B0A631A06841}">
      <dgm:prSet/>
      <dgm:spPr/>
      <dgm:t>
        <a:bodyPr/>
        <a:lstStyle/>
        <a:p>
          <a:endParaRPr lang="es-MX"/>
        </a:p>
      </dgm:t>
    </dgm:pt>
    <dgm:pt modelId="{D5D7118A-FEF9-4856-9534-16BA824C8F57}">
      <dgm:prSet phldrT="[Texto]"/>
      <dgm:spPr/>
      <dgm:t>
        <a:bodyPr/>
        <a:lstStyle/>
        <a:p>
          <a:pPr>
            <a:buFont typeface="Arial" panose="020B0604020202020204" pitchFamily="34" charset="0"/>
            <a:buChar char="•"/>
          </a:pPr>
          <a:r>
            <a:rPr lang="es-MX" b="1" dirty="0"/>
            <a:t>Proveedores en listas de los supuestos del 69</a:t>
          </a:r>
        </a:p>
      </dgm:t>
    </dgm:pt>
    <dgm:pt modelId="{13097A17-2E59-4399-BC86-FF405B5464D5}" type="parTrans" cxnId="{791C816B-F36B-4E15-B7FB-A705EAAE95D8}">
      <dgm:prSet/>
      <dgm:spPr/>
      <dgm:t>
        <a:bodyPr/>
        <a:lstStyle/>
        <a:p>
          <a:endParaRPr lang="es-MX"/>
        </a:p>
      </dgm:t>
    </dgm:pt>
    <dgm:pt modelId="{0797635E-A8D7-4782-8755-D5437C448336}" type="sibTrans" cxnId="{791C816B-F36B-4E15-B7FB-A705EAAE95D8}">
      <dgm:prSet/>
      <dgm:spPr/>
      <dgm:t>
        <a:bodyPr/>
        <a:lstStyle/>
        <a:p>
          <a:endParaRPr lang="es-MX"/>
        </a:p>
      </dgm:t>
    </dgm:pt>
    <dgm:pt modelId="{E06639F4-26F4-4BF0-BC9E-3D83675B38FB}" type="pres">
      <dgm:prSet presAssocID="{DBCDD0DF-8059-4A53-B4E5-CBE2B5277D9F}" presName="composite" presStyleCnt="0">
        <dgm:presLayoutVars>
          <dgm:chMax val="3"/>
          <dgm:animLvl val="lvl"/>
          <dgm:resizeHandles val="exact"/>
        </dgm:presLayoutVars>
      </dgm:prSet>
      <dgm:spPr/>
    </dgm:pt>
    <dgm:pt modelId="{55CAA133-98C7-438C-9CC2-658D50FDD58C}" type="pres">
      <dgm:prSet presAssocID="{62AEE3AA-3E14-4949-8CAF-86160A6EE3C7}" presName="gear1" presStyleLbl="node1" presStyleIdx="0" presStyleCnt="3">
        <dgm:presLayoutVars>
          <dgm:chMax val="1"/>
          <dgm:bulletEnabled val="1"/>
        </dgm:presLayoutVars>
      </dgm:prSet>
      <dgm:spPr/>
    </dgm:pt>
    <dgm:pt modelId="{441F562A-A793-458A-843F-EF3E21903275}" type="pres">
      <dgm:prSet presAssocID="{62AEE3AA-3E14-4949-8CAF-86160A6EE3C7}" presName="gear1srcNode" presStyleLbl="node1" presStyleIdx="0" presStyleCnt="3"/>
      <dgm:spPr/>
    </dgm:pt>
    <dgm:pt modelId="{B7F6F059-C4C5-4A43-B3D6-3503BE8A3318}" type="pres">
      <dgm:prSet presAssocID="{62AEE3AA-3E14-4949-8CAF-86160A6EE3C7}" presName="gear1dstNode" presStyleLbl="node1" presStyleIdx="0" presStyleCnt="3"/>
      <dgm:spPr/>
    </dgm:pt>
    <dgm:pt modelId="{F130D978-719F-476E-88B0-6F0C084F9411}" type="pres">
      <dgm:prSet presAssocID="{9D452A6F-76D7-42E4-98C4-53378C9A55B8}" presName="gear2" presStyleLbl="node1" presStyleIdx="1" presStyleCnt="3">
        <dgm:presLayoutVars>
          <dgm:chMax val="1"/>
          <dgm:bulletEnabled val="1"/>
        </dgm:presLayoutVars>
      </dgm:prSet>
      <dgm:spPr/>
    </dgm:pt>
    <dgm:pt modelId="{AFB41850-40D6-4C22-A75B-6323813D7B27}" type="pres">
      <dgm:prSet presAssocID="{9D452A6F-76D7-42E4-98C4-53378C9A55B8}" presName="gear2srcNode" presStyleLbl="node1" presStyleIdx="1" presStyleCnt="3"/>
      <dgm:spPr/>
    </dgm:pt>
    <dgm:pt modelId="{FD5D071D-D961-40DF-A54C-E37E20E2A927}" type="pres">
      <dgm:prSet presAssocID="{9D452A6F-76D7-42E4-98C4-53378C9A55B8}" presName="gear2dstNode" presStyleLbl="node1" presStyleIdx="1" presStyleCnt="3"/>
      <dgm:spPr/>
    </dgm:pt>
    <dgm:pt modelId="{40047F89-D0FD-49DE-810F-154BB02D05BB}" type="pres">
      <dgm:prSet presAssocID="{D5D7118A-FEF9-4856-9534-16BA824C8F57}" presName="gear3" presStyleLbl="node1" presStyleIdx="2" presStyleCnt="3"/>
      <dgm:spPr/>
    </dgm:pt>
    <dgm:pt modelId="{E10B975D-1A71-4426-9C69-82FE133A755F}" type="pres">
      <dgm:prSet presAssocID="{D5D7118A-FEF9-4856-9534-16BA824C8F57}" presName="gear3tx" presStyleLbl="node1" presStyleIdx="2" presStyleCnt="3">
        <dgm:presLayoutVars>
          <dgm:chMax val="1"/>
          <dgm:bulletEnabled val="1"/>
        </dgm:presLayoutVars>
      </dgm:prSet>
      <dgm:spPr/>
    </dgm:pt>
    <dgm:pt modelId="{76B3E246-EBDA-4ADA-B887-C4D4777EDF15}" type="pres">
      <dgm:prSet presAssocID="{D5D7118A-FEF9-4856-9534-16BA824C8F57}" presName="gear3srcNode" presStyleLbl="node1" presStyleIdx="2" presStyleCnt="3"/>
      <dgm:spPr/>
    </dgm:pt>
    <dgm:pt modelId="{11A07E5D-D723-43A9-8B1A-0F2D72135CFC}" type="pres">
      <dgm:prSet presAssocID="{D5D7118A-FEF9-4856-9534-16BA824C8F57}" presName="gear3dstNode" presStyleLbl="node1" presStyleIdx="2" presStyleCnt="3"/>
      <dgm:spPr/>
    </dgm:pt>
    <dgm:pt modelId="{1B4F113C-B005-4256-9605-D62FA394B184}" type="pres">
      <dgm:prSet presAssocID="{0B451750-D538-45A4-A261-27D913487A39}" presName="connector1" presStyleLbl="sibTrans2D1" presStyleIdx="0" presStyleCnt="3"/>
      <dgm:spPr/>
    </dgm:pt>
    <dgm:pt modelId="{B0086B16-C6BC-4023-8118-838C242F2B64}" type="pres">
      <dgm:prSet presAssocID="{5725BD28-852E-486A-8E83-EA373CD852C7}" presName="connector2" presStyleLbl="sibTrans2D1" presStyleIdx="1" presStyleCnt="3"/>
      <dgm:spPr/>
    </dgm:pt>
    <dgm:pt modelId="{BCFCF9D4-467F-428A-9D4E-E0AD465D11D2}" type="pres">
      <dgm:prSet presAssocID="{0797635E-A8D7-4782-8755-D5437C448336}" presName="connector3" presStyleLbl="sibTrans2D1" presStyleIdx="2" presStyleCnt="3"/>
      <dgm:spPr/>
    </dgm:pt>
  </dgm:ptLst>
  <dgm:cxnLst>
    <dgm:cxn modelId="{2AD7470A-6A5A-4EB9-9383-295A7D644124}" type="presOf" srcId="{62AEE3AA-3E14-4949-8CAF-86160A6EE3C7}" destId="{B7F6F059-C4C5-4A43-B3D6-3503BE8A3318}" srcOrd="2" destOrd="0" presId="urn:microsoft.com/office/officeart/2005/8/layout/gear1"/>
    <dgm:cxn modelId="{615DA623-13E4-4B8F-9A90-8040AE1DA753}" type="presOf" srcId="{62AEE3AA-3E14-4949-8CAF-86160A6EE3C7}" destId="{441F562A-A793-458A-843F-EF3E21903275}" srcOrd="1" destOrd="0" presId="urn:microsoft.com/office/officeart/2005/8/layout/gear1"/>
    <dgm:cxn modelId="{A359E23C-B5E1-418D-8EDF-97DF773A478B}" srcId="{DBCDD0DF-8059-4A53-B4E5-CBE2B5277D9F}" destId="{62AEE3AA-3E14-4949-8CAF-86160A6EE3C7}" srcOrd="0" destOrd="0" parTransId="{586425DD-95F8-4BB5-BE16-BA7AC2014B7D}" sibTransId="{0B451750-D538-45A4-A261-27D913487A39}"/>
    <dgm:cxn modelId="{38BD2261-EA01-436A-819B-01A2C4919DB0}" type="presOf" srcId="{9D452A6F-76D7-42E4-98C4-53378C9A55B8}" destId="{FD5D071D-D961-40DF-A54C-E37E20E2A927}" srcOrd="2" destOrd="0" presId="urn:microsoft.com/office/officeart/2005/8/layout/gear1"/>
    <dgm:cxn modelId="{46AD546A-BF20-4167-8EC2-AD67F49EC5A7}" type="presOf" srcId="{5725BD28-852E-486A-8E83-EA373CD852C7}" destId="{B0086B16-C6BC-4023-8118-838C242F2B64}" srcOrd="0" destOrd="0" presId="urn:microsoft.com/office/officeart/2005/8/layout/gear1"/>
    <dgm:cxn modelId="{791C816B-F36B-4E15-B7FB-A705EAAE95D8}" srcId="{DBCDD0DF-8059-4A53-B4E5-CBE2B5277D9F}" destId="{D5D7118A-FEF9-4856-9534-16BA824C8F57}" srcOrd="2" destOrd="0" parTransId="{13097A17-2E59-4399-BC86-FF405B5464D5}" sibTransId="{0797635E-A8D7-4782-8755-D5437C448336}"/>
    <dgm:cxn modelId="{9004A654-D298-4D6E-8205-EEB6B57AFDEA}" type="presOf" srcId="{0797635E-A8D7-4782-8755-D5437C448336}" destId="{BCFCF9D4-467F-428A-9D4E-E0AD465D11D2}" srcOrd="0" destOrd="0" presId="urn:microsoft.com/office/officeart/2005/8/layout/gear1"/>
    <dgm:cxn modelId="{D100748A-58D7-47E7-9CFC-2C56D351FFC8}" type="presOf" srcId="{D5D7118A-FEF9-4856-9534-16BA824C8F57}" destId="{76B3E246-EBDA-4ADA-B887-C4D4777EDF15}" srcOrd="2" destOrd="0" presId="urn:microsoft.com/office/officeart/2005/8/layout/gear1"/>
    <dgm:cxn modelId="{C8031C91-0B40-4684-99DF-7F75046039FC}" type="presOf" srcId="{9D452A6F-76D7-42E4-98C4-53378C9A55B8}" destId="{AFB41850-40D6-4C22-A75B-6323813D7B27}" srcOrd="1" destOrd="0" presId="urn:microsoft.com/office/officeart/2005/8/layout/gear1"/>
    <dgm:cxn modelId="{E61402A9-8658-4772-BD54-F810EFF4C2FA}" type="presOf" srcId="{62AEE3AA-3E14-4949-8CAF-86160A6EE3C7}" destId="{55CAA133-98C7-438C-9CC2-658D50FDD58C}" srcOrd="0" destOrd="0" presId="urn:microsoft.com/office/officeart/2005/8/layout/gear1"/>
    <dgm:cxn modelId="{5A046AAA-4DCA-4327-BB81-B0A631A06841}" srcId="{DBCDD0DF-8059-4A53-B4E5-CBE2B5277D9F}" destId="{9D452A6F-76D7-42E4-98C4-53378C9A55B8}" srcOrd="1" destOrd="0" parTransId="{A375CED0-3474-40DA-B414-796ECBBC03E2}" sibTransId="{5725BD28-852E-486A-8E83-EA373CD852C7}"/>
    <dgm:cxn modelId="{8BE498B4-E02F-4268-B57B-C89E722CBFFB}" type="presOf" srcId="{D5D7118A-FEF9-4856-9534-16BA824C8F57}" destId="{E10B975D-1A71-4426-9C69-82FE133A755F}" srcOrd="1" destOrd="0" presId="urn:microsoft.com/office/officeart/2005/8/layout/gear1"/>
    <dgm:cxn modelId="{2704FEB7-F21C-41DC-B614-5A25BBE6B2DD}" type="presOf" srcId="{D5D7118A-FEF9-4856-9534-16BA824C8F57}" destId="{11A07E5D-D723-43A9-8B1A-0F2D72135CFC}" srcOrd="3" destOrd="0" presId="urn:microsoft.com/office/officeart/2005/8/layout/gear1"/>
    <dgm:cxn modelId="{A126A4DE-823E-402E-A596-383428951449}" type="presOf" srcId="{9D452A6F-76D7-42E4-98C4-53378C9A55B8}" destId="{F130D978-719F-476E-88B0-6F0C084F9411}" srcOrd="0" destOrd="0" presId="urn:microsoft.com/office/officeart/2005/8/layout/gear1"/>
    <dgm:cxn modelId="{11A79BF0-8A50-46A0-8334-FB1C32D7B77E}" type="presOf" srcId="{D5D7118A-FEF9-4856-9534-16BA824C8F57}" destId="{40047F89-D0FD-49DE-810F-154BB02D05BB}" srcOrd="0" destOrd="0" presId="urn:microsoft.com/office/officeart/2005/8/layout/gear1"/>
    <dgm:cxn modelId="{9E09A5FB-274F-485B-8916-B407C5226DD0}" type="presOf" srcId="{0B451750-D538-45A4-A261-27D913487A39}" destId="{1B4F113C-B005-4256-9605-D62FA394B184}" srcOrd="0" destOrd="0" presId="urn:microsoft.com/office/officeart/2005/8/layout/gear1"/>
    <dgm:cxn modelId="{64E316FF-E9D6-4475-8649-2AF6CB168980}" type="presOf" srcId="{DBCDD0DF-8059-4A53-B4E5-CBE2B5277D9F}" destId="{E06639F4-26F4-4BF0-BC9E-3D83675B38FB}" srcOrd="0" destOrd="0" presId="urn:microsoft.com/office/officeart/2005/8/layout/gear1"/>
    <dgm:cxn modelId="{11383624-E860-434A-857F-5539745CE296}" type="presParOf" srcId="{E06639F4-26F4-4BF0-BC9E-3D83675B38FB}" destId="{55CAA133-98C7-438C-9CC2-658D50FDD58C}" srcOrd="0" destOrd="0" presId="urn:microsoft.com/office/officeart/2005/8/layout/gear1"/>
    <dgm:cxn modelId="{545906A1-A2C6-46EF-80A7-9C989A9BB83B}" type="presParOf" srcId="{E06639F4-26F4-4BF0-BC9E-3D83675B38FB}" destId="{441F562A-A793-458A-843F-EF3E21903275}" srcOrd="1" destOrd="0" presId="urn:microsoft.com/office/officeart/2005/8/layout/gear1"/>
    <dgm:cxn modelId="{BB4C38F0-BDD4-4A65-8050-F8409DD0134A}" type="presParOf" srcId="{E06639F4-26F4-4BF0-BC9E-3D83675B38FB}" destId="{B7F6F059-C4C5-4A43-B3D6-3503BE8A3318}" srcOrd="2" destOrd="0" presId="urn:microsoft.com/office/officeart/2005/8/layout/gear1"/>
    <dgm:cxn modelId="{7EAC0BF0-AD84-4052-8781-38D892E5354A}" type="presParOf" srcId="{E06639F4-26F4-4BF0-BC9E-3D83675B38FB}" destId="{F130D978-719F-476E-88B0-6F0C084F9411}" srcOrd="3" destOrd="0" presId="urn:microsoft.com/office/officeart/2005/8/layout/gear1"/>
    <dgm:cxn modelId="{45DF770D-A7B4-4072-A277-998C8D700875}" type="presParOf" srcId="{E06639F4-26F4-4BF0-BC9E-3D83675B38FB}" destId="{AFB41850-40D6-4C22-A75B-6323813D7B27}" srcOrd="4" destOrd="0" presId="urn:microsoft.com/office/officeart/2005/8/layout/gear1"/>
    <dgm:cxn modelId="{DF67A077-4417-4ADD-B718-DEC316FDD072}" type="presParOf" srcId="{E06639F4-26F4-4BF0-BC9E-3D83675B38FB}" destId="{FD5D071D-D961-40DF-A54C-E37E20E2A927}" srcOrd="5" destOrd="0" presId="urn:microsoft.com/office/officeart/2005/8/layout/gear1"/>
    <dgm:cxn modelId="{09604590-E0F1-41C8-BA2C-B73471AA14E3}" type="presParOf" srcId="{E06639F4-26F4-4BF0-BC9E-3D83675B38FB}" destId="{40047F89-D0FD-49DE-810F-154BB02D05BB}" srcOrd="6" destOrd="0" presId="urn:microsoft.com/office/officeart/2005/8/layout/gear1"/>
    <dgm:cxn modelId="{D0397CAE-A0B4-4FB2-8734-495CE4327C7B}" type="presParOf" srcId="{E06639F4-26F4-4BF0-BC9E-3D83675B38FB}" destId="{E10B975D-1A71-4426-9C69-82FE133A755F}" srcOrd="7" destOrd="0" presId="urn:microsoft.com/office/officeart/2005/8/layout/gear1"/>
    <dgm:cxn modelId="{9595E289-5570-43AC-8017-3D02101C705B}" type="presParOf" srcId="{E06639F4-26F4-4BF0-BC9E-3D83675B38FB}" destId="{76B3E246-EBDA-4ADA-B887-C4D4777EDF15}" srcOrd="8" destOrd="0" presId="urn:microsoft.com/office/officeart/2005/8/layout/gear1"/>
    <dgm:cxn modelId="{1A069281-166B-4294-BCF6-6B9B7E0C1B58}" type="presParOf" srcId="{E06639F4-26F4-4BF0-BC9E-3D83675B38FB}" destId="{11A07E5D-D723-43A9-8B1A-0F2D72135CFC}" srcOrd="9" destOrd="0" presId="urn:microsoft.com/office/officeart/2005/8/layout/gear1"/>
    <dgm:cxn modelId="{1D86F133-EA66-44ED-9C85-FEFE2015D46C}" type="presParOf" srcId="{E06639F4-26F4-4BF0-BC9E-3D83675B38FB}" destId="{1B4F113C-B005-4256-9605-D62FA394B184}" srcOrd="10" destOrd="0" presId="urn:microsoft.com/office/officeart/2005/8/layout/gear1"/>
    <dgm:cxn modelId="{A27B83C2-431A-4AAE-BB9B-B22D68AE3B24}" type="presParOf" srcId="{E06639F4-26F4-4BF0-BC9E-3D83675B38FB}" destId="{B0086B16-C6BC-4023-8118-838C242F2B64}" srcOrd="11" destOrd="0" presId="urn:microsoft.com/office/officeart/2005/8/layout/gear1"/>
    <dgm:cxn modelId="{EE8F8CB5-D0F5-4576-9B51-0BDFD54F68FE}" type="presParOf" srcId="{E06639F4-26F4-4BF0-BC9E-3D83675B38FB}" destId="{BCFCF9D4-467F-428A-9D4E-E0AD465D11D2}"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3A1DCD-42B8-45E4-A67B-D5C6D1DD713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MX"/>
        </a:p>
      </dgm:t>
    </dgm:pt>
    <dgm:pt modelId="{D733629E-083C-4D89-91C1-E07F081C0172}">
      <dgm:prSet phldrT="[Texto]" phldr="0"/>
      <dgm:spPr/>
      <dgm:t>
        <a:bodyPr/>
        <a:lstStyle/>
        <a:p>
          <a:r>
            <a:rPr lang="es-MX" dirty="0"/>
            <a:t>CRI y CFF</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71A1080E-7541-415D-BA40-0CDED70C6EFF}" type="parTrans" cxnId="{93EFADD5-1B52-4CAE-B0C6-C0FBD6C7265F}">
      <dgm:prSet/>
      <dgm:spPr/>
      <dgm:t>
        <a:bodyPr/>
        <a:lstStyle/>
        <a:p>
          <a:endParaRPr lang="es-MX"/>
        </a:p>
      </dgm:t>
    </dgm:pt>
    <dgm:pt modelId="{BEB26770-5904-410E-9950-CFE7013A469F}" type="sibTrans" cxnId="{93EFADD5-1B52-4CAE-B0C6-C0FBD6C7265F}">
      <dgm:prSet/>
      <dgm:spPr/>
      <dgm:t>
        <a:bodyPr/>
        <a:lstStyle/>
        <a:p>
          <a:endParaRPr lang="es-MX"/>
        </a:p>
      </dgm:t>
    </dgm:pt>
    <dgm:pt modelId="{0D8F183C-F8B4-447D-84EF-8F63E1DCE2DA}">
      <dgm:prSet phldrT="[Texto]" phldr="0"/>
      <dgm:spPr/>
      <dgm:t>
        <a:bodyPr/>
        <a:lstStyle/>
        <a:p>
          <a:r>
            <a:rPr lang="es-MX" dirty="0"/>
            <a:t>Reembolsos de Ingresos</a:t>
          </a: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69370A66-7758-4C42-9FF9-D4392C14A78C}" type="parTrans" cxnId="{D81C61F6-2CCE-43BE-B441-7D8F7983C10E}">
      <dgm:prSet/>
      <dgm:spPr/>
      <dgm:t>
        <a:bodyPr/>
        <a:lstStyle/>
        <a:p>
          <a:endParaRPr lang="es-MX"/>
        </a:p>
      </dgm:t>
    </dgm:pt>
    <dgm:pt modelId="{6FFE9979-E6A0-4FF1-B876-3AC3FC8B0389}" type="sibTrans" cxnId="{D81C61F6-2CCE-43BE-B441-7D8F7983C10E}">
      <dgm:prSet/>
      <dgm:spPr/>
      <dgm:t>
        <a:bodyPr/>
        <a:lstStyle/>
        <a:p>
          <a:endParaRPr lang="es-MX"/>
        </a:p>
      </dgm:t>
    </dgm:pt>
    <dgm:pt modelId="{A84530C3-35F1-4ED0-8000-627B7E240B82}">
      <dgm:prSet phldrT="[Texto]" phldr="0"/>
      <dgm:spPr/>
      <dgm:t>
        <a:bodyPr/>
        <a:lstStyle/>
        <a:p>
          <a:r>
            <a:rPr lang="es-MX" dirty="0"/>
            <a:t>Portal de Pagos, Donativos y Facturación</a:t>
          </a: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4EA45867-84B2-4DA4-A264-FBF6C4D717EC}" type="parTrans" cxnId="{2792D603-368D-48DC-8F64-D16003EC1A62}">
      <dgm:prSet/>
      <dgm:spPr/>
      <dgm:t>
        <a:bodyPr/>
        <a:lstStyle/>
        <a:p>
          <a:endParaRPr lang="es-MX"/>
        </a:p>
      </dgm:t>
    </dgm:pt>
    <dgm:pt modelId="{AA419F0D-CE1E-45DA-A37E-8BDC9966A12C}" type="sibTrans" cxnId="{2792D603-368D-48DC-8F64-D16003EC1A62}">
      <dgm:prSet/>
      <dgm:spPr/>
      <dgm:t>
        <a:bodyPr/>
        <a:lstStyle/>
        <a:p>
          <a:endParaRPr lang="es-MX"/>
        </a:p>
      </dgm:t>
    </dgm:pt>
    <dgm:pt modelId="{6CC9D08D-2F0F-4387-85D7-79B986FC6E5B}">
      <dgm:prSet phldrT="[Texto]" phldr="0"/>
      <dgm:spPr/>
      <dgm:t>
        <a:bodyPr/>
        <a:lstStyle/>
        <a:p>
          <a:r>
            <a:rPr lang="es-MX" dirty="0"/>
            <a:t>Portal de Facturación</a:t>
          </a:r>
        </a:p>
        <a:p>
          <a:r>
            <a:rPr lang="es-MX" dirty="0"/>
            <a:t>IntraUG</a:t>
          </a: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5DA4A6F3-BB3E-46FC-9380-D504B91AEB9A}" type="parTrans" cxnId="{522537AE-6CA1-4B82-80E8-B6FA74090329}">
      <dgm:prSet/>
      <dgm:spPr/>
      <dgm:t>
        <a:bodyPr/>
        <a:lstStyle/>
        <a:p>
          <a:endParaRPr lang="es-MX"/>
        </a:p>
      </dgm:t>
    </dgm:pt>
    <dgm:pt modelId="{D30CB438-E7CE-4330-91E3-2FB545C1276C}" type="sibTrans" cxnId="{522537AE-6CA1-4B82-80E8-B6FA74090329}">
      <dgm:prSet/>
      <dgm:spPr/>
      <dgm:t>
        <a:bodyPr/>
        <a:lstStyle/>
        <a:p>
          <a:endParaRPr lang="es-MX"/>
        </a:p>
      </dgm:t>
    </dgm:pt>
    <dgm:pt modelId="{93BB9B07-A343-448D-9888-C9AF9DE3E0D6}">
      <dgm:prSet phldrT="[Texto]" phldr="0"/>
      <dgm:spPr/>
      <dgm:t>
        <a:bodyPr/>
        <a:lstStyle/>
        <a:p>
          <a:r>
            <a:rPr lang="es-MX" dirty="0"/>
            <a:t>Módulo de Caja en Línea</a:t>
          </a: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4A12E7F5-9636-4675-9C04-AB503A9722B3}" type="parTrans" cxnId="{81BF0E30-7BA9-462E-B281-553AA97B8B43}">
      <dgm:prSet/>
      <dgm:spPr/>
      <dgm:t>
        <a:bodyPr/>
        <a:lstStyle/>
        <a:p>
          <a:endParaRPr lang="es-MX"/>
        </a:p>
      </dgm:t>
    </dgm:pt>
    <dgm:pt modelId="{06EC208B-E460-4D8D-8DBD-446E7B84F7C9}" type="sibTrans" cxnId="{81BF0E30-7BA9-462E-B281-553AA97B8B43}">
      <dgm:prSet/>
      <dgm:spPr/>
      <dgm:t>
        <a:bodyPr/>
        <a:lstStyle/>
        <a:p>
          <a:endParaRPr lang="es-MX"/>
        </a:p>
      </dgm:t>
    </dgm:pt>
    <dgm:pt modelId="{94F06035-6FB2-4C97-89DC-F5CA53BD1F0C}">
      <dgm:prSet/>
      <dgm:spPr/>
      <dgm:t>
        <a:bodyPr/>
        <a:lstStyle/>
        <a:p>
          <a:r>
            <a:rPr lang="es-MX" dirty="0"/>
            <a:t>Pagos en Moneda Extranjera</a:t>
          </a:r>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F791BDC5-EFF2-40CB-942F-C08C3EBC1B9A}" type="parTrans" cxnId="{95764A81-35C8-42B1-A5AC-E9024A0714F1}">
      <dgm:prSet/>
      <dgm:spPr/>
      <dgm:t>
        <a:bodyPr/>
        <a:lstStyle/>
        <a:p>
          <a:endParaRPr lang="es-MX"/>
        </a:p>
      </dgm:t>
    </dgm:pt>
    <dgm:pt modelId="{1D53AEC5-9C9F-47BD-9CEA-F23DCE21DFDF}" type="sibTrans" cxnId="{95764A81-35C8-42B1-A5AC-E9024A0714F1}">
      <dgm:prSet/>
      <dgm:spPr/>
      <dgm:t>
        <a:bodyPr/>
        <a:lstStyle/>
        <a:p>
          <a:endParaRPr lang="es-MX"/>
        </a:p>
      </dgm:t>
    </dgm:pt>
    <dgm:pt modelId="{48F52677-A96D-4AD4-9244-438CF03F5551}">
      <dgm:prSet/>
      <dgm:spPr/>
      <dgm:t>
        <a:bodyPr/>
        <a:lstStyle/>
        <a:p>
          <a:r>
            <a:rPr lang="es-MX" dirty="0"/>
            <a:t>Alta, modificación e inhabilitación de Aranceles</a:t>
          </a:r>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66B8091C-B300-43D1-B7B8-E63315E3C3B8}" type="parTrans" cxnId="{EDB2AD86-384A-4792-9BD0-F2BF9F02FFD2}">
      <dgm:prSet/>
      <dgm:spPr/>
      <dgm:t>
        <a:bodyPr/>
        <a:lstStyle/>
        <a:p>
          <a:endParaRPr lang="es-MX"/>
        </a:p>
      </dgm:t>
    </dgm:pt>
    <dgm:pt modelId="{6C1C7B10-5DDF-4943-81BB-870E6512436A}" type="sibTrans" cxnId="{EDB2AD86-384A-4792-9BD0-F2BF9F02FFD2}">
      <dgm:prSet/>
      <dgm:spPr/>
      <dgm:t>
        <a:bodyPr/>
        <a:lstStyle/>
        <a:p>
          <a:endParaRPr lang="es-MX"/>
        </a:p>
      </dgm:t>
    </dgm:pt>
    <dgm:pt modelId="{88EADB6C-3E36-4D52-82AF-4C0598D48629}">
      <dgm:prSet/>
      <dgm:spPr/>
      <dgm:t>
        <a:bodyPr/>
        <a:lstStyle/>
        <a:p>
          <a:r>
            <a:rPr lang="es-MX" dirty="0"/>
            <a:t>Pagos Urgentes</a:t>
          </a:r>
        </a:p>
        <a:p>
          <a:r>
            <a:rPr lang="es-MX" dirty="0"/>
            <a:t>Pagos con cheques</a:t>
          </a:r>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4EE0D71C-1A8A-4C8D-94D9-3C8790B91A3C}" type="parTrans" cxnId="{5835B36A-490B-48DE-8E20-F98ED7CA782F}">
      <dgm:prSet/>
      <dgm:spPr/>
      <dgm:t>
        <a:bodyPr/>
        <a:lstStyle/>
        <a:p>
          <a:endParaRPr lang="es-MX"/>
        </a:p>
      </dgm:t>
    </dgm:pt>
    <dgm:pt modelId="{1E6C88EC-E7D7-404B-8C86-4BAA0A8563A4}" type="sibTrans" cxnId="{5835B36A-490B-48DE-8E20-F98ED7CA782F}">
      <dgm:prSet/>
      <dgm:spPr/>
      <dgm:t>
        <a:bodyPr/>
        <a:lstStyle/>
        <a:p>
          <a:endParaRPr lang="es-MX"/>
        </a:p>
      </dgm:t>
    </dgm:pt>
    <dgm:pt modelId="{40DEEDC8-DB66-4CF3-A16F-73078DE661CA}">
      <dgm:prSet/>
      <dgm:spPr/>
      <dgm:t>
        <a:bodyPr/>
        <a:lstStyle/>
        <a:p>
          <a:r>
            <a:rPr lang="es-MX" dirty="0"/>
            <a:t>Donativos en efectivo y en especie</a:t>
          </a:r>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101A7333-A6C0-4529-9D7D-DCB70B5A7B6D}" type="parTrans" cxnId="{AD5E11D0-3A7D-43BB-9BE8-807BB21B5BBB}">
      <dgm:prSet/>
      <dgm:spPr/>
      <dgm:t>
        <a:bodyPr/>
        <a:lstStyle/>
        <a:p>
          <a:endParaRPr lang="es-MX"/>
        </a:p>
      </dgm:t>
    </dgm:pt>
    <dgm:pt modelId="{2CCB56AA-0689-45AE-8F6A-C66BD889D2C6}" type="sibTrans" cxnId="{AD5E11D0-3A7D-43BB-9BE8-807BB21B5BBB}">
      <dgm:prSet/>
      <dgm:spPr/>
      <dgm:t>
        <a:bodyPr/>
        <a:lstStyle/>
        <a:p>
          <a:endParaRPr lang="es-MX"/>
        </a:p>
      </dgm:t>
    </dgm:pt>
    <dgm:pt modelId="{D9F60E16-054B-4F62-BCC5-3B4DDEEA6474}">
      <dgm:prSet/>
      <dgm:spPr/>
      <dgm:t>
        <a:bodyPr/>
        <a:lstStyle/>
        <a:p>
          <a:r>
            <a:rPr lang="es-MX" dirty="0"/>
            <a:t>Fondeos/Pagos</a:t>
          </a:r>
        </a:p>
        <a:p>
          <a:r>
            <a:rPr lang="es-MX" dirty="0"/>
            <a:t>Conciliaciones Bancarias</a:t>
          </a:r>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DEEA6F3D-F1E6-4796-B00B-28DB7D4B46CF}" type="parTrans" cxnId="{A71FAD8F-E3AE-4A37-8F32-C720436DBBBC}">
      <dgm:prSet/>
      <dgm:spPr/>
      <dgm:t>
        <a:bodyPr/>
        <a:lstStyle/>
        <a:p>
          <a:endParaRPr lang="es-MX"/>
        </a:p>
      </dgm:t>
    </dgm:pt>
    <dgm:pt modelId="{23D4E671-BDC7-43B7-8F15-C5E72D22397F}" type="sibTrans" cxnId="{A71FAD8F-E3AE-4A37-8F32-C720436DBBBC}">
      <dgm:prSet/>
      <dgm:spPr/>
      <dgm:t>
        <a:bodyPr/>
        <a:lstStyle/>
        <a:p>
          <a:endParaRPr lang="es-MX"/>
        </a:p>
      </dgm:t>
    </dgm:pt>
    <dgm:pt modelId="{21152D38-D9FA-4CC1-9CC1-9C52B2D4AB8B}">
      <dgm:prSet/>
      <dgm:spPr/>
      <dgm:t>
        <a:bodyPr/>
        <a:lstStyle/>
        <a:p>
          <a:r>
            <a:rPr lang="es-MX" dirty="0"/>
            <a:t>Solicitud de comprobantes</a:t>
          </a:r>
        </a:p>
      </dgm:t>
      <dgm:extLst>
        <a:ext uri="{E40237B7-FDA0-4F09-8148-C483321AD2D9}">
          <dgm14:cNvPr xmlns:dgm14="http://schemas.microsoft.com/office/drawing/2010/diagram" id="0" name="">
            <a:hlinkClick xmlns:r="http://schemas.openxmlformats.org/officeDocument/2006/relationships" r:id="rId11" action="ppaction://hlinksldjump"/>
          </dgm14:cNvPr>
        </a:ext>
      </dgm:extLst>
    </dgm:pt>
    <dgm:pt modelId="{B193AC3E-163B-43EC-B98A-D1C8EB25570A}" type="parTrans" cxnId="{CFC53ECF-866B-4079-98AB-426F8385FB7F}">
      <dgm:prSet/>
      <dgm:spPr/>
      <dgm:t>
        <a:bodyPr/>
        <a:lstStyle/>
        <a:p>
          <a:endParaRPr lang="es-MX"/>
        </a:p>
      </dgm:t>
    </dgm:pt>
    <dgm:pt modelId="{FF5816C7-E9F3-41BA-BE08-C2C8B307A7FF}" type="sibTrans" cxnId="{CFC53ECF-866B-4079-98AB-426F8385FB7F}">
      <dgm:prSet/>
      <dgm:spPr/>
      <dgm:t>
        <a:bodyPr/>
        <a:lstStyle/>
        <a:p>
          <a:endParaRPr lang="es-MX"/>
        </a:p>
      </dgm:t>
    </dgm:pt>
    <dgm:pt modelId="{8B753269-672F-4875-825E-89189DB20C2F}">
      <dgm:prSet/>
      <dgm:spPr/>
      <dgm:t>
        <a:bodyPr/>
        <a:lstStyle/>
        <a:p>
          <a:r>
            <a:rPr lang="es-MX" dirty="0"/>
            <a:t>Reclasificaciones de Ingresos</a:t>
          </a:r>
        </a:p>
      </dgm:t>
      <dgm:extLst>
        <a:ext uri="{E40237B7-FDA0-4F09-8148-C483321AD2D9}">
          <dgm14:cNvPr xmlns:dgm14="http://schemas.microsoft.com/office/drawing/2010/diagram" id="0" name="">
            <a:hlinkClick xmlns:r="http://schemas.openxmlformats.org/officeDocument/2006/relationships" r:id="rId12" action="ppaction://hlinksldjump"/>
          </dgm14:cNvPr>
        </a:ext>
      </dgm:extLst>
    </dgm:pt>
    <dgm:pt modelId="{96EBCB23-C079-4EC2-A054-F5B74C3C9629}" type="parTrans" cxnId="{1C4CD156-D42B-4C15-B675-61CC234E4CD2}">
      <dgm:prSet/>
      <dgm:spPr/>
      <dgm:t>
        <a:bodyPr/>
        <a:lstStyle/>
        <a:p>
          <a:endParaRPr lang="es-MX"/>
        </a:p>
      </dgm:t>
    </dgm:pt>
    <dgm:pt modelId="{61D7029F-3752-4FB7-B6CE-1F83A9AE4D65}" type="sibTrans" cxnId="{1C4CD156-D42B-4C15-B675-61CC234E4CD2}">
      <dgm:prSet/>
      <dgm:spPr/>
      <dgm:t>
        <a:bodyPr/>
        <a:lstStyle/>
        <a:p>
          <a:endParaRPr lang="es-MX"/>
        </a:p>
      </dgm:t>
    </dgm:pt>
    <dgm:pt modelId="{D1DF690C-131F-409B-A994-0A6FEF33C622}" type="pres">
      <dgm:prSet presAssocID="{5E3A1DCD-42B8-45E4-A67B-D5C6D1DD7136}" presName="diagram" presStyleCnt="0">
        <dgm:presLayoutVars>
          <dgm:dir/>
          <dgm:resizeHandles val="exact"/>
        </dgm:presLayoutVars>
      </dgm:prSet>
      <dgm:spPr/>
    </dgm:pt>
    <dgm:pt modelId="{15D8A9A8-D74D-426E-8CF4-E4BA7DA11335}" type="pres">
      <dgm:prSet presAssocID="{D733629E-083C-4D89-91C1-E07F081C0172}" presName="node" presStyleLbl="node1" presStyleIdx="0" presStyleCnt="12">
        <dgm:presLayoutVars>
          <dgm:bulletEnabled val="1"/>
        </dgm:presLayoutVars>
      </dgm:prSet>
      <dgm:spPr/>
    </dgm:pt>
    <dgm:pt modelId="{9FD1778C-7794-4D11-A484-890DD62647BB}" type="pres">
      <dgm:prSet presAssocID="{BEB26770-5904-410E-9950-CFE7013A469F}" presName="sibTrans" presStyleCnt="0"/>
      <dgm:spPr/>
    </dgm:pt>
    <dgm:pt modelId="{0B5D4927-5612-438B-88F0-061445A64E49}" type="pres">
      <dgm:prSet presAssocID="{0D8F183C-F8B4-447D-84EF-8F63E1DCE2DA}" presName="node" presStyleLbl="node1" presStyleIdx="1" presStyleCnt="12">
        <dgm:presLayoutVars>
          <dgm:bulletEnabled val="1"/>
        </dgm:presLayoutVars>
      </dgm:prSet>
      <dgm:spPr/>
    </dgm:pt>
    <dgm:pt modelId="{03F45226-303C-4554-B7B2-A3A88F702580}" type="pres">
      <dgm:prSet presAssocID="{6FFE9979-E6A0-4FF1-B876-3AC3FC8B0389}" presName="sibTrans" presStyleCnt="0"/>
      <dgm:spPr/>
    </dgm:pt>
    <dgm:pt modelId="{5A22782B-5F04-403F-A53B-F556B9163081}" type="pres">
      <dgm:prSet presAssocID="{A84530C3-35F1-4ED0-8000-627B7E240B82}" presName="node" presStyleLbl="node1" presStyleIdx="2" presStyleCnt="12">
        <dgm:presLayoutVars>
          <dgm:bulletEnabled val="1"/>
        </dgm:presLayoutVars>
      </dgm:prSet>
      <dgm:spPr/>
    </dgm:pt>
    <dgm:pt modelId="{80860418-D8BA-474E-8A9A-A1C70AFA61AE}" type="pres">
      <dgm:prSet presAssocID="{AA419F0D-CE1E-45DA-A37E-8BDC9966A12C}" presName="sibTrans" presStyleCnt="0"/>
      <dgm:spPr/>
    </dgm:pt>
    <dgm:pt modelId="{C0998ABF-46C0-4AAF-B882-3FF5FA6ABD83}" type="pres">
      <dgm:prSet presAssocID="{6CC9D08D-2F0F-4387-85D7-79B986FC6E5B}" presName="node" presStyleLbl="node1" presStyleIdx="3" presStyleCnt="12">
        <dgm:presLayoutVars>
          <dgm:bulletEnabled val="1"/>
        </dgm:presLayoutVars>
      </dgm:prSet>
      <dgm:spPr/>
    </dgm:pt>
    <dgm:pt modelId="{23F88713-5778-423A-92D6-85A0DDABA4DF}" type="pres">
      <dgm:prSet presAssocID="{D30CB438-E7CE-4330-91E3-2FB545C1276C}" presName="sibTrans" presStyleCnt="0"/>
      <dgm:spPr/>
    </dgm:pt>
    <dgm:pt modelId="{8579A151-EE02-4A9E-90B9-15DBC736C117}" type="pres">
      <dgm:prSet presAssocID="{93BB9B07-A343-448D-9888-C9AF9DE3E0D6}" presName="node" presStyleLbl="node1" presStyleIdx="4" presStyleCnt="12">
        <dgm:presLayoutVars>
          <dgm:bulletEnabled val="1"/>
        </dgm:presLayoutVars>
      </dgm:prSet>
      <dgm:spPr/>
    </dgm:pt>
    <dgm:pt modelId="{8C5DC9D9-2FE1-4116-B6F4-486A9D5FDAD3}" type="pres">
      <dgm:prSet presAssocID="{06EC208B-E460-4D8D-8DBD-446E7B84F7C9}" presName="sibTrans" presStyleCnt="0"/>
      <dgm:spPr/>
    </dgm:pt>
    <dgm:pt modelId="{5F825566-1142-4246-AEEC-427D8DD41FD8}" type="pres">
      <dgm:prSet presAssocID="{94F06035-6FB2-4C97-89DC-F5CA53BD1F0C}" presName="node" presStyleLbl="node1" presStyleIdx="5" presStyleCnt="12">
        <dgm:presLayoutVars>
          <dgm:bulletEnabled val="1"/>
        </dgm:presLayoutVars>
      </dgm:prSet>
      <dgm:spPr/>
    </dgm:pt>
    <dgm:pt modelId="{9BC12077-A689-4238-A2CC-79B47F6A5CFE}" type="pres">
      <dgm:prSet presAssocID="{1D53AEC5-9C9F-47BD-9CEA-F23DCE21DFDF}" presName="sibTrans" presStyleCnt="0"/>
      <dgm:spPr/>
    </dgm:pt>
    <dgm:pt modelId="{FB270A4A-B2A2-4E8A-8447-B4FD4CDFDFB3}" type="pres">
      <dgm:prSet presAssocID="{48F52677-A96D-4AD4-9244-438CF03F5551}" presName="node" presStyleLbl="node1" presStyleIdx="6" presStyleCnt="12" custLinFactNeighborX="1539" custLinFactNeighborY="-40">
        <dgm:presLayoutVars>
          <dgm:bulletEnabled val="1"/>
        </dgm:presLayoutVars>
      </dgm:prSet>
      <dgm:spPr/>
    </dgm:pt>
    <dgm:pt modelId="{5B0874D9-43E0-4765-855F-9087539EE54A}" type="pres">
      <dgm:prSet presAssocID="{6C1C7B10-5DDF-4943-81BB-870E6512436A}" presName="sibTrans" presStyleCnt="0"/>
      <dgm:spPr/>
    </dgm:pt>
    <dgm:pt modelId="{C385E7C9-E208-4107-AC6C-F2344AF4D68A}" type="pres">
      <dgm:prSet presAssocID="{88EADB6C-3E36-4D52-82AF-4C0598D48629}" presName="node" presStyleLbl="node1" presStyleIdx="7" presStyleCnt="12">
        <dgm:presLayoutVars>
          <dgm:bulletEnabled val="1"/>
        </dgm:presLayoutVars>
      </dgm:prSet>
      <dgm:spPr/>
    </dgm:pt>
    <dgm:pt modelId="{64F6BC4A-97F2-4E8D-8C69-F27C01E66BE9}" type="pres">
      <dgm:prSet presAssocID="{1E6C88EC-E7D7-404B-8C86-4BAA0A8563A4}" presName="sibTrans" presStyleCnt="0"/>
      <dgm:spPr/>
    </dgm:pt>
    <dgm:pt modelId="{13C7A40C-7EE3-4015-BC96-A0195E0D9765}" type="pres">
      <dgm:prSet presAssocID="{40DEEDC8-DB66-4CF3-A16F-73078DE661CA}" presName="node" presStyleLbl="node1" presStyleIdx="8" presStyleCnt="12">
        <dgm:presLayoutVars>
          <dgm:bulletEnabled val="1"/>
        </dgm:presLayoutVars>
      </dgm:prSet>
      <dgm:spPr/>
    </dgm:pt>
    <dgm:pt modelId="{C351FC36-B1BE-4EBA-8CA9-D375127973F3}" type="pres">
      <dgm:prSet presAssocID="{2CCB56AA-0689-45AE-8F6A-C66BD889D2C6}" presName="sibTrans" presStyleCnt="0"/>
      <dgm:spPr/>
    </dgm:pt>
    <dgm:pt modelId="{04D0EBA0-57C6-45E8-9163-960201F3FE8C}" type="pres">
      <dgm:prSet presAssocID="{D9F60E16-054B-4F62-BCC5-3B4DDEEA6474}" presName="node" presStyleLbl="node1" presStyleIdx="9" presStyleCnt="12">
        <dgm:presLayoutVars>
          <dgm:bulletEnabled val="1"/>
        </dgm:presLayoutVars>
      </dgm:prSet>
      <dgm:spPr/>
    </dgm:pt>
    <dgm:pt modelId="{D899983B-6255-4D75-94D6-A3C3D860EB5D}" type="pres">
      <dgm:prSet presAssocID="{23D4E671-BDC7-43B7-8F15-C5E72D22397F}" presName="sibTrans" presStyleCnt="0"/>
      <dgm:spPr/>
    </dgm:pt>
    <dgm:pt modelId="{56B003CF-BA50-49A3-85E4-9BFAA788996A}" type="pres">
      <dgm:prSet presAssocID="{21152D38-D9FA-4CC1-9CC1-9C52B2D4AB8B}" presName="node" presStyleLbl="node1" presStyleIdx="10" presStyleCnt="12">
        <dgm:presLayoutVars>
          <dgm:bulletEnabled val="1"/>
        </dgm:presLayoutVars>
      </dgm:prSet>
      <dgm:spPr/>
    </dgm:pt>
    <dgm:pt modelId="{4530A7B8-DCE9-4F85-86EA-6BA9F376F64F}" type="pres">
      <dgm:prSet presAssocID="{FF5816C7-E9F3-41BA-BE08-C2C8B307A7FF}" presName="sibTrans" presStyleCnt="0"/>
      <dgm:spPr/>
    </dgm:pt>
    <dgm:pt modelId="{A61C7016-D7F1-4DE8-AC47-3E3789793F71}" type="pres">
      <dgm:prSet presAssocID="{8B753269-672F-4875-825E-89189DB20C2F}" presName="node" presStyleLbl="node1" presStyleIdx="11" presStyleCnt="12">
        <dgm:presLayoutVars>
          <dgm:bulletEnabled val="1"/>
        </dgm:presLayoutVars>
      </dgm:prSet>
      <dgm:spPr/>
    </dgm:pt>
  </dgm:ptLst>
  <dgm:cxnLst>
    <dgm:cxn modelId="{2792D603-368D-48DC-8F64-D16003EC1A62}" srcId="{5E3A1DCD-42B8-45E4-A67B-D5C6D1DD7136}" destId="{A84530C3-35F1-4ED0-8000-627B7E240B82}" srcOrd="2" destOrd="0" parTransId="{4EA45867-84B2-4DA4-A264-FBF6C4D717EC}" sibTransId="{AA419F0D-CE1E-45DA-A37E-8BDC9966A12C}"/>
    <dgm:cxn modelId="{7F81421D-C2CC-4B90-9C88-72C2998E19B9}" type="presOf" srcId="{48F52677-A96D-4AD4-9244-438CF03F5551}" destId="{FB270A4A-B2A2-4E8A-8447-B4FD4CDFDFB3}" srcOrd="0" destOrd="0" presId="urn:microsoft.com/office/officeart/2005/8/layout/default"/>
    <dgm:cxn modelId="{FD380A26-676E-423B-A0BE-4A45C8F5E0A7}" type="presOf" srcId="{D9F60E16-054B-4F62-BCC5-3B4DDEEA6474}" destId="{04D0EBA0-57C6-45E8-9163-960201F3FE8C}" srcOrd="0" destOrd="0" presId="urn:microsoft.com/office/officeart/2005/8/layout/default"/>
    <dgm:cxn modelId="{81BF0E30-7BA9-462E-B281-553AA97B8B43}" srcId="{5E3A1DCD-42B8-45E4-A67B-D5C6D1DD7136}" destId="{93BB9B07-A343-448D-9888-C9AF9DE3E0D6}" srcOrd="4" destOrd="0" parTransId="{4A12E7F5-9636-4675-9C04-AB503A9722B3}" sibTransId="{06EC208B-E460-4D8D-8DBD-446E7B84F7C9}"/>
    <dgm:cxn modelId="{BE5B475E-3076-46D6-AFEB-7FE6BB340B60}" type="presOf" srcId="{5E3A1DCD-42B8-45E4-A67B-D5C6D1DD7136}" destId="{D1DF690C-131F-409B-A994-0A6FEF33C622}" srcOrd="0" destOrd="0" presId="urn:microsoft.com/office/officeart/2005/8/layout/default"/>
    <dgm:cxn modelId="{5835B36A-490B-48DE-8E20-F98ED7CA782F}" srcId="{5E3A1DCD-42B8-45E4-A67B-D5C6D1DD7136}" destId="{88EADB6C-3E36-4D52-82AF-4C0598D48629}" srcOrd="7" destOrd="0" parTransId="{4EE0D71C-1A8A-4C8D-94D9-3C8790B91A3C}" sibTransId="{1E6C88EC-E7D7-404B-8C86-4BAA0A8563A4}"/>
    <dgm:cxn modelId="{283C1C56-77A5-495E-A856-3127A50796A8}" type="presOf" srcId="{21152D38-D9FA-4CC1-9CC1-9C52B2D4AB8B}" destId="{56B003CF-BA50-49A3-85E4-9BFAA788996A}" srcOrd="0" destOrd="0" presId="urn:microsoft.com/office/officeart/2005/8/layout/default"/>
    <dgm:cxn modelId="{1C4CD156-D42B-4C15-B675-61CC234E4CD2}" srcId="{5E3A1DCD-42B8-45E4-A67B-D5C6D1DD7136}" destId="{8B753269-672F-4875-825E-89189DB20C2F}" srcOrd="11" destOrd="0" parTransId="{96EBCB23-C079-4EC2-A054-F5B74C3C9629}" sibTransId="{61D7029F-3752-4FB7-B6CE-1F83A9AE4D65}"/>
    <dgm:cxn modelId="{FE2FEF78-AC66-4AF7-BEDB-1E28A1C873EF}" type="presOf" srcId="{8B753269-672F-4875-825E-89189DB20C2F}" destId="{A61C7016-D7F1-4DE8-AC47-3E3789793F71}" srcOrd="0" destOrd="0" presId="urn:microsoft.com/office/officeart/2005/8/layout/default"/>
    <dgm:cxn modelId="{97271C7F-8609-4AED-BC12-48808AD2311D}" type="presOf" srcId="{0D8F183C-F8B4-447D-84EF-8F63E1DCE2DA}" destId="{0B5D4927-5612-438B-88F0-061445A64E49}" srcOrd="0" destOrd="0" presId="urn:microsoft.com/office/officeart/2005/8/layout/default"/>
    <dgm:cxn modelId="{95764A81-35C8-42B1-A5AC-E9024A0714F1}" srcId="{5E3A1DCD-42B8-45E4-A67B-D5C6D1DD7136}" destId="{94F06035-6FB2-4C97-89DC-F5CA53BD1F0C}" srcOrd="5" destOrd="0" parTransId="{F791BDC5-EFF2-40CB-942F-C08C3EBC1B9A}" sibTransId="{1D53AEC5-9C9F-47BD-9CEA-F23DCE21DFDF}"/>
    <dgm:cxn modelId="{EDB2AD86-384A-4792-9BD0-F2BF9F02FFD2}" srcId="{5E3A1DCD-42B8-45E4-A67B-D5C6D1DD7136}" destId="{48F52677-A96D-4AD4-9244-438CF03F5551}" srcOrd="6" destOrd="0" parTransId="{66B8091C-B300-43D1-B7B8-E63315E3C3B8}" sibTransId="{6C1C7B10-5DDF-4943-81BB-870E6512436A}"/>
    <dgm:cxn modelId="{A71FAD8F-E3AE-4A37-8F32-C720436DBBBC}" srcId="{5E3A1DCD-42B8-45E4-A67B-D5C6D1DD7136}" destId="{D9F60E16-054B-4F62-BCC5-3B4DDEEA6474}" srcOrd="9" destOrd="0" parTransId="{DEEA6F3D-F1E6-4796-B00B-28DB7D4B46CF}" sibTransId="{23D4E671-BDC7-43B7-8F15-C5E72D22397F}"/>
    <dgm:cxn modelId="{0FDA399F-BB92-415A-A921-35D74B8D1DF2}" type="presOf" srcId="{94F06035-6FB2-4C97-89DC-F5CA53BD1F0C}" destId="{5F825566-1142-4246-AEEC-427D8DD41FD8}" srcOrd="0" destOrd="0" presId="urn:microsoft.com/office/officeart/2005/8/layout/default"/>
    <dgm:cxn modelId="{53622EAC-5E02-43F4-A8EC-578C8D35DACA}" type="presOf" srcId="{40DEEDC8-DB66-4CF3-A16F-73078DE661CA}" destId="{13C7A40C-7EE3-4015-BC96-A0195E0D9765}" srcOrd="0" destOrd="0" presId="urn:microsoft.com/office/officeart/2005/8/layout/default"/>
    <dgm:cxn modelId="{522537AE-6CA1-4B82-80E8-B6FA74090329}" srcId="{5E3A1DCD-42B8-45E4-A67B-D5C6D1DD7136}" destId="{6CC9D08D-2F0F-4387-85D7-79B986FC6E5B}" srcOrd="3" destOrd="0" parTransId="{5DA4A6F3-BB3E-46FC-9380-D504B91AEB9A}" sibTransId="{D30CB438-E7CE-4330-91E3-2FB545C1276C}"/>
    <dgm:cxn modelId="{5D0861B2-141C-4DD8-B958-169ABFAD3052}" type="presOf" srcId="{6CC9D08D-2F0F-4387-85D7-79B986FC6E5B}" destId="{C0998ABF-46C0-4AAF-B882-3FF5FA6ABD83}" srcOrd="0" destOrd="0" presId="urn:microsoft.com/office/officeart/2005/8/layout/default"/>
    <dgm:cxn modelId="{ACB2FDB5-1782-42C9-B43F-FDE65327795C}" type="presOf" srcId="{A84530C3-35F1-4ED0-8000-627B7E240B82}" destId="{5A22782B-5F04-403F-A53B-F556B9163081}" srcOrd="0" destOrd="0" presId="urn:microsoft.com/office/officeart/2005/8/layout/default"/>
    <dgm:cxn modelId="{A7CC5FC9-9D04-45AD-8D25-F959E30E8838}" type="presOf" srcId="{93BB9B07-A343-448D-9888-C9AF9DE3E0D6}" destId="{8579A151-EE02-4A9E-90B9-15DBC736C117}" srcOrd="0" destOrd="0" presId="urn:microsoft.com/office/officeart/2005/8/layout/default"/>
    <dgm:cxn modelId="{CFC53ECF-866B-4079-98AB-426F8385FB7F}" srcId="{5E3A1DCD-42B8-45E4-A67B-D5C6D1DD7136}" destId="{21152D38-D9FA-4CC1-9CC1-9C52B2D4AB8B}" srcOrd="10" destOrd="0" parTransId="{B193AC3E-163B-43EC-B98A-D1C8EB25570A}" sibTransId="{FF5816C7-E9F3-41BA-BE08-C2C8B307A7FF}"/>
    <dgm:cxn modelId="{AD5E11D0-3A7D-43BB-9BE8-807BB21B5BBB}" srcId="{5E3A1DCD-42B8-45E4-A67B-D5C6D1DD7136}" destId="{40DEEDC8-DB66-4CF3-A16F-73078DE661CA}" srcOrd="8" destOrd="0" parTransId="{101A7333-A6C0-4529-9D7D-DCB70B5A7B6D}" sibTransId="{2CCB56AA-0689-45AE-8F6A-C66BD889D2C6}"/>
    <dgm:cxn modelId="{237D04D4-D629-4510-8D40-F277B082F7C2}" type="presOf" srcId="{D733629E-083C-4D89-91C1-E07F081C0172}" destId="{15D8A9A8-D74D-426E-8CF4-E4BA7DA11335}" srcOrd="0" destOrd="0" presId="urn:microsoft.com/office/officeart/2005/8/layout/default"/>
    <dgm:cxn modelId="{93EFADD5-1B52-4CAE-B0C6-C0FBD6C7265F}" srcId="{5E3A1DCD-42B8-45E4-A67B-D5C6D1DD7136}" destId="{D733629E-083C-4D89-91C1-E07F081C0172}" srcOrd="0" destOrd="0" parTransId="{71A1080E-7541-415D-BA40-0CDED70C6EFF}" sibTransId="{BEB26770-5904-410E-9950-CFE7013A469F}"/>
    <dgm:cxn modelId="{5BD298EC-D38D-4D0B-9C39-192B0734E890}" type="presOf" srcId="{88EADB6C-3E36-4D52-82AF-4C0598D48629}" destId="{C385E7C9-E208-4107-AC6C-F2344AF4D68A}" srcOrd="0" destOrd="0" presId="urn:microsoft.com/office/officeart/2005/8/layout/default"/>
    <dgm:cxn modelId="{D81C61F6-2CCE-43BE-B441-7D8F7983C10E}" srcId="{5E3A1DCD-42B8-45E4-A67B-D5C6D1DD7136}" destId="{0D8F183C-F8B4-447D-84EF-8F63E1DCE2DA}" srcOrd="1" destOrd="0" parTransId="{69370A66-7758-4C42-9FF9-D4392C14A78C}" sibTransId="{6FFE9979-E6A0-4FF1-B876-3AC3FC8B0389}"/>
    <dgm:cxn modelId="{5C5FCFDD-5795-450B-9798-C3D1BE9267CD}" type="presParOf" srcId="{D1DF690C-131F-409B-A994-0A6FEF33C622}" destId="{15D8A9A8-D74D-426E-8CF4-E4BA7DA11335}" srcOrd="0" destOrd="0" presId="urn:microsoft.com/office/officeart/2005/8/layout/default"/>
    <dgm:cxn modelId="{507C57E0-E505-4F96-828D-A57DBF64EEB4}" type="presParOf" srcId="{D1DF690C-131F-409B-A994-0A6FEF33C622}" destId="{9FD1778C-7794-4D11-A484-890DD62647BB}" srcOrd="1" destOrd="0" presId="urn:microsoft.com/office/officeart/2005/8/layout/default"/>
    <dgm:cxn modelId="{07A96AEE-AA16-47B6-B1C7-AD059EBA4FE5}" type="presParOf" srcId="{D1DF690C-131F-409B-A994-0A6FEF33C622}" destId="{0B5D4927-5612-438B-88F0-061445A64E49}" srcOrd="2" destOrd="0" presId="urn:microsoft.com/office/officeart/2005/8/layout/default"/>
    <dgm:cxn modelId="{C16CF65D-E55B-40F9-85EA-43B4200CC608}" type="presParOf" srcId="{D1DF690C-131F-409B-A994-0A6FEF33C622}" destId="{03F45226-303C-4554-B7B2-A3A88F702580}" srcOrd="3" destOrd="0" presId="urn:microsoft.com/office/officeart/2005/8/layout/default"/>
    <dgm:cxn modelId="{E326D694-E041-4946-8218-016B9AE7996E}" type="presParOf" srcId="{D1DF690C-131F-409B-A994-0A6FEF33C622}" destId="{5A22782B-5F04-403F-A53B-F556B9163081}" srcOrd="4" destOrd="0" presId="urn:microsoft.com/office/officeart/2005/8/layout/default"/>
    <dgm:cxn modelId="{2618D7A9-7F4E-4121-9B55-8DBAC0401457}" type="presParOf" srcId="{D1DF690C-131F-409B-A994-0A6FEF33C622}" destId="{80860418-D8BA-474E-8A9A-A1C70AFA61AE}" srcOrd="5" destOrd="0" presId="urn:microsoft.com/office/officeart/2005/8/layout/default"/>
    <dgm:cxn modelId="{1E8B3922-8C10-40AC-9D4F-DD3A8664D72A}" type="presParOf" srcId="{D1DF690C-131F-409B-A994-0A6FEF33C622}" destId="{C0998ABF-46C0-4AAF-B882-3FF5FA6ABD83}" srcOrd="6" destOrd="0" presId="urn:microsoft.com/office/officeart/2005/8/layout/default"/>
    <dgm:cxn modelId="{6EE594A9-AD6D-4DF0-AE83-306ED24BC53F}" type="presParOf" srcId="{D1DF690C-131F-409B-A994-0A6FEF33C622}" destId="{23F88713-5778-423A-92D6-85A0DDABA4DF}" srcOrd="7" destOrd="0" presId="urn:microsoft.com/office/officeart/2005/8/layout/default"/>
    <dgm:cxn modelId="{46BAE241-36E3-45AE-BFA6-3469DEB81C5E}" type="presParOf" srcId="{D1DF690C-131F-409B-A994-0A6FEF33C622}" destId="{8579A151-EE02-4A9E-90B9-15DBC736C117}" srcOrd="8" destOrd="0" presId="urn:microsoft.com/office/officeart/2005/8/layout/default"/>
    <dgm:cxn modelId="{D5606C25-B8DA-42E3-9C72-D88652D98815}" type="presParOf" srcId="{D1DF690C-131F-409B-A994-0A6FEF33C622}" destId="{8C5DC9D9-2FE1-4116-B6F4-486A9D5FDAD3}" srcOrd="9" destOrd="0" presId="urn:microsoft.com/office/officeart/2005/8/layout/default"/>
    <dgm:cxn modelId="{026665A8-3A39-4BAF-824D-3825AF465602}" type="presParOf" srcId="{D1DF690C-131F-409B-A994-0A6FEF33C622}" destId="{5F825566-1142-4246-AEEC-427D8DD41FD8}" srcOrd="10" destOrd="0" presId="urn:microsoft.com/office/officeart/2005/8/layout/default"/>
    <dgm:cxn modelId="{402230B6-A482-47B8-8C2B-8D0FC121292C}" type="presParOf" srcId="{D1DF690C-131F-409B-A994-0A6FEF33C622}" destId="{9BC12077-A689-4238-A2CC-79B47F6A5CFE}" srcOrd="11" destOrd="0" presId="urn:microsoft.com/office/officeart/2005/8/layout/default"/>
    <dgm:cxn modelId="{20D72E94-8CCC-4F4B-B9D8-CBA29C2E9B64}" type="presParOf" srcId="{D1DF690C-131F-409B-A994-0A6FEF33C622}" destId="{FB270A4A-B2A2-4E8A-8447-B4FD4CDFDFB3}" srcOrd="12" destOrd="0" presId="urn:microsoft.com/office/officeart/2005/8/layout/default"/>
    <dgm:cxn modelId="{73E2A27C-7BAF-4B9F-8D99-019DF4B21416}" type="presParOf" srcId="{D1DF690C-131F-409B-A994-0A6FEF33C622}" destId="{5B0874D9-43E0-4765-855F-9087539EE54A}" srcOrd="13" destOrd="0" presId="urn:microsoft.com/office/officeart/2005/8/layout/default"/>
    <dgm:cxn modelId="{DC8D9CB6-D47D-4195-A0CC-FCE99EC86EDC}" type="presParOf" srcId="{D1DF690C-131F-409B-A994-0A6FEF33C622}" destId="{C385E7C9-E208-4107-AC6C-F2344AF4D68A}" srcOrd="14" destOrd="0" presId="urn:microsoft.com/office/officeart/2005/8/layout/default"/>
    <dgm:cxn modelId="{797E8F2C-C671-4321-98BF-82844D4C91A6}" type="presParOf" srcId="{D1DF690C-131F-409B-A994-0A6FEF33C622}" destId="{64F6BC4A-97F2-4E8D-8C69-F27C01E66BE9}" srcOrd="15" destOrd="0" presId="urn:microsoft.com/office/officeart/2005/8/layout/default"/>
    <dgm:cxn modelId="{0F8E87FF-5EC9-40A9-A708-BDEE19FB1A02}" type="presParOf" srcId="{D1DF690C-131F-409B-A994-0A6FEF33C622}" destId="{13C7A40C-7EE3-4015-BC96-A0195E0D9765}" srcOrd="16" destOrd="0" presId="urn:microsoft.com/office/officeart/2005/8/layout/default"/>
    <dgm:cxn modelId="{8B7EA9ED-C00E-4291-957B-E1CE838D5493}" type="presParOf" srcId="{D1DF690C-131F-409B-A994-0A6FEF33C622}" destId="{C351FC36-B1BE-4EBA-8CA9-D375127973F3}" srcOrd="17" destOrd="0" presId="urn:microsoft.com/office/officeart/2005/8/layout/default"/>
    <dgm:cxn modelId="{8F513575-5489-4392-8892-706F2631EB5E}" type="presParOf" srcId="{D1DF690C-131F-409B-A994-0A6FEF33C622}" destId="{04D0EBA0-57C6-45E8-9163-960201F3FE8C}" srcOrd="18" destOrd="0" presId="urn:microsoft.com/office/officeart/2005/8/layout/default"/>
    <dgm:cxn modelId="{418AD3FE-261D-405E-97AB-BF1D30127EB9}" type="presParOf" srcId="{D1DF690C-131F-409B-A994-0A6FEF33C622}" destId="{D899983B-6255-4D75-94D6-A3C3D860EB5D}" srcOrd="19" destOrd="0" presId="urn:microsoft.com/office/officeart/2005/8/layout/default"/>
    <dgm:cxn modelId="{890A6FA8-AFD1-459B-8CF4-A480CA169598}" type="presParOf" srcId="{D1DF690C-131F-409B-A994-0A6FEF33C622}" destId="{56B003CF-BA50-49A3-85E4-9BFAA788996A}" srcOrd="20" destOrd="0" presId="urn:microsoft.com/office/officeart/2005/8/layout/default"/>
    <dgm:cxn modelId="{8BBA9F72-B4FC-42E6-9F47-D82E4AD0DB9A}" type="presParOf" srcId="{D1DF690C-131F-409B-A994-0A6FEF33C622}" destId="{4530A7B8-DCE9-4F85-86EA-6BA9F376F64F}" srcOrd="21" destOrd="0" presId="urn:microsoft.com/office/officeart/2005/8/layout/default"/>
    <dgm:cxn modelId="{9306C074-BBC6-4680-AF5D-8F5267D0D34C}" type="presParOf" srcId="{D1DF690C-131F-409B-A994-0A6FEF33C622}" destId="{A61C7016-D7F1-4DE8-AC47-3E3789793F71}" srcOrd="2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2A7D9-228B-47C7-9D5C-7EBF375FA8C4}">
      <dsp:nvSpPr>
        <dsp:cNvPr id="0" name=""/>
        <dsp:cNvSpPr/>
      </dsp:nvSpPr>
      <dsp:spPr>
        <a:xfrm>
          <a:off x="0" y="0"/>
          <a:ext cx="12730953" cy="9429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MX" sz="2300" kern="1200" dirty="0">
              <a:latin typeface="Raleway" pitchFamily="2" charset="0"/>
            </a:rPr>
            <a:t>El ingreso recaudado no se refleja en automático en el reporte de presupuesto de Egresos. Se debe solicitar su dispersión</a:t>
          </a:r>
        </a:p>
      </dsp:txBody>
      <dsp:txXfrm>
        <a:off x="2640481" y="0"/>
        <a:ext cx="10090471" cy="942905"/>
      </dsp:txXfrm>
    </dsp:sp>
    <dsp:sp modelId="{AE69E518-036B-4C32-8BD0-95F902E2FC26}">
      <dsp:nvSpPr>
        <dsp:cNvPr id="0" name=""/>
        <dsp:cNvSpPr/>
      </dsp:nvSpPr>
      <dsp:spPr>
        <a:xfrm>
          <a:off x="94290" y="94290"/>
          <a:ext cx="2546190" cy="754324"/>
        </a:xfrm>
        <a:prstGeom prst="roundRect">
          <a:avLst>
            <a:gd name="adj" fmla="val 10000"/>
          </a:avLst>
        </a:prstGeom>
        <a:blipFill>
          <a:blip xmlns:r="http://schemas.openxmlformats.org/officeDocument/2006/relationships" r:embed="rId1"/>
          <a:srcRect/>
          <a:stretch>
            <a:fillRect t="-76000" b="-7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636D47-6E5E-406D-9D6B-92432B268695}">
      <dsp:nvSpPr>
        <dsp:cNvPr id="0" name=""/>
        <dsp:cNvSpPr/>
      </dsp:nvSpPr>
      <dsp:spPr>
        <a:xfrm>
          <a:off x="0" y="1037196"/>
          <a:ext cx="12730953" cy="9429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MX" sz="2300" i="1" kern="1200" dirty="0">
              <a:latin typeface="Raleway" pitchFamily="2" charset="0"/>
            </a:rPr>
            <a:t>Solicitar la dispersión de acuerdo con el Presupuesto autorizado</a:t>
          </a:r>
          <a:r>
            <a:rPr lang="es-MX" sz="2300" i="1" kern="1200" dirty="0"/>
            <a:t>.</a:t>
          </a:r>
          <a:endParaRPr lang="es-MX" sz="2300" kern="1200" dirty="0"/>
        </a:p>
      </dsp:txBody>
      <dsp:txXfrm>
        <a:off x="2640481" y="1037196"/>
        <a:ext cx="10090471" cy="942905"/>
      </dsp:txXfrm>
    </dsp:sp>
    <dsp:sp modelId="{568BE0A6-E39F-46FE-9CDB-CA372A4ABE88}">
      <dsp:nvSpPr>
        <dsp:cNvPr id="0" name=""/>
        <dsp:cNvSpPr/>
      </dsp:nvSpPr>
      <dsp:spPr>
        <a:xfrm>
          <a:off x="109364" y="1097866"/>
          <a:ext cx="2546190" cy="754324"/>
        </a:xfrm>
        <a:prstGeom prst="roundRect">
          <a:avLst>
            <a:gd name="adj" fmla="val 10000"/>
          </a:avLst>
        </a:prstGeom>
        <a:blipFill>
          <a:blip xmlns:r="http://schemas.openxmlformats.org/officeDocument/2006/relationships" r:embed="rId2"/>
          <a:srcRect/>
          <a:stretch>
            <a:fillRect t="-84000" b="-8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DF7106-9E9C-4DE0-9301-04E34D12D847}">
      <dsp:nvSpPr>
        <dsp:cNvPr id="0" name=""/>
        <dsp:cNvSpPr/>
      </dsp:nvSpPr>
      <dsp:spPr>
        <a:xfrm>
          <a:off x="0" y="2074393"/>
          <a:ext cx="12730953" cy="9429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MX" sz="2300" i="1" kern="1200" dirty="0">
              <a:latin typeface="Raleway" pitchFamily="2" charset="0"/>
            </a:rPr>
            <a:t>Realizar la dispersión al menos 1 vez al mes (De todos los proyectos).</a:t>
          </a:r>
          <a:endParaRPr lang="es-MX" sz="2300" kern="1200" dirty="0">
            <a:latin typeface="Raleway" pitchFamily="2" charset="0"/>
          </a:endParaRPr>
        </a:p>
      </dsp:txBody>
      <dsp:txXfrm>
        <a:off x="2640481" y="2074393"/>
        <a:ext cx="10090471" cy="942905"/>
      </dsp:txXfrm>
    </dsp:sp>
    <dsp:sp modelId="{71169A53-410B-41A4-9FCF-853C0B29173C}">
      <dsp:nvSpPr>
        <dsp:cNvPr id="0" name=""/>
        <dsp:cNvSpPr/>
      </dsp:nvSpPr>
      <dsp:spPr>
        <a:xfrm>
          <a:off x="109364" y="2129292"/>
          <a:ext cx="2546190" cy="754324"/>
        </a:xfrm>
        <a:prstGeom prst="roundRect">
          <a:avLst>
            <a:gd name="adj" fmla="val 10000"/>
          </a:avLst>
        </a:prstGeom>
        <a:blipFill>
          <a:blip xmlns:r="http://schemas.openxmlformats.org/officeDocument/2006/relationships" r:embed="rId3"/>
          <a:srcRect/>
          <a:stretch>
            <a:fillRect t="-84000" b="-8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7FD899-42BA-4A9B-9537-F723646A5DFC}">
      <dsp:nvSpPr>
        <dsp:cNvPr id="0" name=""/>
        <dsp:cNvSpPr/>
      </dsp:nvSpPr>
      <dsp:spPr>
        <a:xfrm>
          <a:off x="0" y="3111589"/>
          <a:ext cx="12730953" cy="9429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MX" sz="2300" i="1" kern="1200" dirty="0">
              <a:latin typeface="Raleway" pitchFamily="2" charset="0"/>
            </a:rPr>
            <a:t>Considerar que el capítulo 1000 no puede incrementarse ni disminuirse</a:t>
          </a:r>
          <a:r>
            <a:rPr lang="es-MX" sz="2300" i="1" kern="1200" dirty="0"/>
            <a:t>.</a:t>
          </a:r>
          <a:endParaRPr lang="es-MX" sz="2300" kern="1200" dirty="0"/>
        </a:p>
      </dsp:txBody>
      <dsp:txXfrm>
        <a:off x="2640481" y="3111589"/>
        <a:ext cx="10090471" cy="942905"/>
      </dsp:txXfrm>
    </dsp:sp>
    <dsp:sp modelId="{B7278357-0181-45E6-B59A-3C229DA0AD6A}">
      <dsp:nvSpPr>
        <dsp:cNvPr id="0" name=""/>
        <dsp:cNvSpPr/>
      </dsp:nvSpPr>
      <dsp:spPr>
        <a:xfrm>
          <a:off x="94290" y="3205880"/>
          <a:ext cx="2546190" cy="754324"/>
        </a:xfrm>
        <a:prstGeom prst="roundRect">
          <a:avLst>
            <a:gd name="adj" fmla="val 10000"/>
          </a:avLst>
        </a:prstGeom>
        <a:blipFill>
          <a:blip xmlns:r="http://schemas.openxmlformats.org/officeDocument/2006/relationships" r:embed="rId4"/>
          <a:srcRect/>
          <a:stretch>
            <a:fillRect t="-53000" b="-5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0652A0-8C40-4445-A062-FA38576968D5}">
      <dsp:nvSpPr>
        <dsp:cNvPr id="0" name=""/>
        <dsp:cNvSpPr/>
      </dsp:nvSpPr>
      <dsp:spPr>
        <a:xfrm>
          <a:off x="0" y="4148786"/>
          <a:ext cx="12730953" cy="94290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s-MX" sz="2300" i="1" kern="1200" dirty="0">
              <a:latin typeface="Raleway" pitchFamily="2" charset="0"/>
            </a:rPr>
            <a:t>En caso de tener ingresos excedentes, se deberá anexar información suficiente sobre el destino de los recursos y estos estarán sujetos a revisión</a:t>
          </a:r>
          <a:r>
            <a:rPr lang="es-MX" sz="2300" i="1" kern="1200" dirty="0"/>
            <a:t>.</a:t>
          </a:r>
          <a:endParaRPr lang="es-MX" sz="2300" kern="1200" dirty="0"/>
        </a:p>
      </dsp:txBody>
      <dsp:txXfrm>
        <a:off x="2640481" y="4148786"/>
        <a:ext cx="10090471" cy="942905"/>
      </dsp:txXfrm>
    </dsp:sp>
    <dsp:sp modelId="{180E2FEC-3DBD-401A-B03B-435A60513FE5}">
      <dsp:nvSpPr>
        <dsp:cNvPr id="0" name=""/>
        <dsp:cNvSpPr/>
      </dsp:nvSpPr>
      <dsp:spPr>
        <a:xfrm>
          <a:off x="94290" y="4243076"/>
          <a:ext cx="2546190" cy="754324"/>
        </a:xfrm>
        <a:prstGeom prst="roundRect">
          <a:avLst>
            <a:gd name="adj" fmla="val 10000"/>
          </a:avLst>
        </a:prstGeom>
        <a:blipFill>
          <a:blip xmlns:r="http://schemas.openxmlformats.org/officeDocument/2006/relationships" r:embed="rId5"/>
          <a:srcRect/>
          <a:stretch>
            <a:fillRect t="-84000" b="-8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6FC035-3CA7-45D3-9297-AE31EAFF15B7}">
      <dsp:nvSpPr>
        <dsp:cNvPr id="0" name=""/>
        <dsp:cNvSpPr/>
      </dsp:nvSpPr>
      <dsp:spPr>
        <a:xfrm>
          <a:off x="0" y="0"/>
          <a:ext cx="12069600" cy="9020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MX" sz="2500" kern="1200" dirty="0"/>
            <a:t>Enviar archivos Excel y PDF firmado por el titular de la entidad o dependencia.</a:t>
          </a:r>
        </a:p>
      </dsp:txBody>
      <dsp:txXfrm>
        <a:off x="2504120" y="0"/>
        <a:ext cx="9565479" cy="902003"/>
      </dsp:txXfrm>
    </dsp:sp>
    <dsp:sp modelId="{B46473DF-75BD-45A2-B1EC-AC250EE61E4A}">
      <dsp:nvSpPr>
        <dsp:cNvPr id="0" name=""/>
        <dsp:cNvSpPr/>
      </dsp:nvSpPr>
      <dsp:spPr>
        <a:xfrm>
          <a:off x="90200" y="90200"/>
          <a:ext cx="2413919" cy="721602"/>
        </a:xfrm>
        <a:prstGeom prst="roundRect">
          <a:avLst>
            <a:gd name="adj" fmla="val 10000"/>
          </a:avLst>
        </a:prstGeom>
        <a:blipFill>
          <a:blip xmlns:r="http://schemas.openxmlformats.org/officeDocument/2006/relationships" r:embed="rId1"/>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834E7A-8804-409E-9850-A474B660F3AF}">
      <dsp:nvSpPr>
        <dsp:cNvPr id="0" name=""/>
        <dsp:cNvSpPr/>
      </dsp:nvSpPr>
      <dsp:spPr>
        <a:xfrm>
          <a:off x="0" y="992203"/>
          <a:ext cx="12069600" cy="9020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MX" sz="2500" kern="1200" dirty="0"/>
            <a:t>Revisar nomenclaturas de la estructura presupuestal.</a:t>
          </a:r>
        </a:p>
      </dsp:txBody>
      <dsp:txXfrm>
        <a:off x="2504120" y="992203"/>
        <a:ext cx="9565479" cy="902003"/>
      </dsp:txXfrm>
    </dsp:sp>
    <dsp:sp modelId="{4B84C692-48A0-4F93-A1D8-CA5F37140507}">
      <dsp:nvSpPr>
        <dsp:cNvPr id="0" name=""/>
        <dsp:cNvSpPr/>
      </dsp:nvSpPr>
      <dsp:spPr>
        <a:xfrm>
          <a:off x="90200" y="1082404"/>
          <a:ext cx="2413919" cy="721602"/>
        </a:xfrm>
        <a:prstGeom prst="roundRect">
          <a:avLst>
            <a:gd name="adj" fmla="val 10000"/>
          </a:avLst>
        </a:prstGeom>
        <a:blipFill>
          <a:blip xmlns:r="http://schemas.openxmlformats.org/officeDocument/2006/relationships" r:embed="rId2"/>
          <a:srcRect/>
          <a:stretch>
            <a:fillRect l="-13000" r="-1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459CEA-1E3F-4033-9FAC-FB85B7CA57CA}">
      <dsp:nvSpPr>
        <dsp:cNvPr id="0" name=""/>
        <dsp:cNvSpPr/>
      </dsp:nvSpPr>
      <dsp:spPr>
        <a:xfrm>
          <a:off x="0" y="1984407"/>
          <a:ext cx="12069600" cy="9020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MX" sz="2500" kern="1200" dirty="0"/>
            <a:t>Anexar justificación que incluya que se adquiere y para que finalidad.</a:t>
          </a:r>
        </a:p>
      </dsp:txBody>
      <dsp:txXfrm>
        <a:off x="2504120" y="1984407"/>
        <a:ext cx="9565479" cy="902003"/>
      </dsp:txXfrm>
    </dsp:sp>
    <dsp:sp modelId="{DE2DE9FC-82D5-4ECC-95DD-D88867CF9A11}">
      <dsp:nvSpPr>
        <dsp:cNvPr id="0" name=""/>
        <dsp:cNvSpPr/>
      </dsp:nvSpPr>
      <dsp:spPr>
        <a:xfrm>
          <a:off x="90200" y="2074607"/>
          <a:ext cx="2413919" cy="721602"/>
        </a:xfrm>
        <a:prstGeom prst="roundRect">
          <a:avLst>
            <a:gd name="adj" fmla="val 10000"/>
          </a:avLst>
        </a:prstGeom>
        <a:blipFill>
          <a:blip xmlns:r="http://schemas.openxmlformats.org/officeDocument/2006/relationships" r:embed="rId3"/>
          <a:srcRect/>
          <a:stretch>
            <a:fillRect t="-67000" b="-6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FBA9FA9-DF53-488B-B1FE-93602E768FBC}">
      <dsp:nvSpPr>
        <dsp:cNvPr id="0" name=""/>
        <dsp:cNvSpPr/>
      </dsp:nvSpPr>
      <dsp:spPr>
        <a:xfrm>
          <a:off x="0" y="2976611"/>
          <a:ext cx="12069600" cy="9020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MX" sz="2500" kern="1200" dirty="0"/>
            <a:t>Revisar suficiencia presupuestal.</a:t>
          </a:r>
        </a:p>
      </dsp:txBody>
      <dsp:txXfrm>
        <a:off x="2504120" y="2976611"/>
        <a:ext cx="9565479" cy="902003"/>
      </dsp:txXfrm>
    </dsp:sp>
    <dsp:sp modelId="{163A35BB-240B-4AE9-99C5-5A42E1C67225}">
      <dsp:nvSpPr>
        <dsp:cNvPr id="0" name=""/>
        <dsp:cNvSpPr/>
      </dsp:nvSpPr>
      <dsp:spPr>
        <a:xfrm>
          <a:off x="101400" y="3066198"/>
          <a:ext cx="2413919" cy="721602"/>
        </a:xfrm>
        <a:prstGeom prst="roundRect">
          <a:avLst>
            <a:gd name="adj" fmla="val 10000"/>
          </a:avLst>
        </a:prstGeom>
        <a:blipFill>
          <a:blip xmlns:r="http://schemas.openxmlformats.org/officeDocument/2006/relationships" r:embed="rId4"/>
          <a:srcRect/>
          <a:stretch>
            <a:fillRect t="-4000" b="-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83D045-AD0F-47BE-A578-16FBC839C0F1}">
      <dsp:nvSpPr>
        <dsp:cNvPr id="0" name=""/>
        <dsp:cNvSpPr/>
      </dsp:nvSpPr>
      <dsp:spPr>
        <a:xfrm>
          <a:off x="0" y="3968814"/>
          <a:ext cx="12069600" cy="9020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MX" sz="2500" kern="1200" dirty="0"/>
            <a:t>En ordinario no se permite transferencias a meses futuros.</a:t>
          </a:r>
        </a:p>
      </dsp:txBody>
      <dsp:txXfrm>
        <a:off x="2504120" y="3968814"/>
        <a:ext cx="9565479" cy="902003"/>
      </dsp:txXfrm>
    </dsp:sp>
    <dsp:sp modelId="{8720A045-7448-408E-906E-4EB0491A4224}">
      <dsp:nvSpPr>
        <dsp:cNvPr id="0" name=""/>
        <dsp:cNvSpPr/>
      </dsp:nvSpPr>
      <dsp:spPr>
        <a:xfrm>
          <a:off x="90200" y="4059015"/>
          <a:ext cx="2413919" cy="721602"/>
        </a:xfrm>
        <a:prstGeom prst="roundRect">
          <a:avLst>
            <a:gd name="adj" fmla="val 10000"/>
          </a:avLst>
        </a:prstGeom>
        <a:blipFill>
          <a:blip xmlns:r="http://schemas.openxmlformats.org/officeDocument/2006/relationships" r:embed="rId5"/>
          <a:srcRect/>
          <a:stretch>
            <a:fillRect t="-186000" b="-18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8534DF-5DBE-4321-A11C-45F21E855B74}">
      <dsp:nvSpPr>
        <dsp:cNvPr id="0" name=""/>
        <dsp:cNvSpPr/>
      </dsp:nvSpPr>
      <dsp:spPr>
        <a:xfrm>
          <a:off x="0" y="4961018"/>
          <a:ext cx="12069600" cy="9020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MX" sz="2500" kern="1200" dirty="0"/>
            <a:t>No se permiten transferencias a meses anteriores, excepto solvencias a requisiciones y comprobantes RESICO.</a:t>
          </a:r>
        </a:p>
      </dsp:txBody>
      <dsp:txXfrm>
        <a:off x="2504120" y="4961018"/>
        <a:ext cx="9565479" cy="902003"/>
      </dsp:txXfrm>
    </dsp:sp>
    <dsp:sp modelId="{6F244297-4551-4F92-85E2-0905A36A4A69}">
      <dsp:nvSpPr>
        <dsp:cNvPr id="0" name=""/>
        <dsp:cNvSpPr/>
      </dsp:nvSpPr>
      <dsp:spPr>
        <a:xfrm>
          <a:off x="90200" y="5051218"/>
          <a:ext cx="2413919" cy="721602"/>
        </a:xfrm>
        <a:prstGeom prst="roundRect">
          <a:avLst>
            <a:gd name="adj" fmla="val 10000"/>
          </a:avLst>
        </a:prstGeom>
        <a:blipFill>
          <a:blip xmlns:r="http://schemas.openxmlformats.org/officeDocument/2006/relationships" r:embed="rId6"/>
          <a:srcRect/>
          <a:stretch>
            <a:fillRect t="-50000" b="-5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4EA6FEE-CD9A-4561-9F6A-4EB0C8181622}">
      <dsp:nvSpPr>
        <dsp:cNvPr id="0" name=""/>
        <dsp:cNvSpPr/>
      </dsp:nvSpPr>
      <dsp:spPr>
        <a:xfrm>
          <a:off x="0" y="5953222"/>
          <a:ext cx="12069600" cy="9020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s-MX" sz="2500" kern="1200" dirty="0"/>
            <a:t>No se permite combinar fondos.</a:t>
          </a:r>
        </a:p>
      </dsp:txBody>
      <dsp:txXfrm>
        <a:off x="2504120" y="5953222"/>
        <a:ext cx="9565479" cy="902003"/>
      </dsp:txXfrm>
    </dsp:sp>
    <dsp:sp modelId="{3399EB3B-ECA1-4ABD-9C79-C49D3E0BE680}">
      <dsp:nvSpPr>
        <dsp:cNvPr id="0" name=""/>
        <dsp:cNvSpPr/>
      </dsp:nvSpPr>
      <dsp:spPr>
        <a:xfrm>
          <a:off x="90200" y="6043422"/>
          <a:ext cx="2413919" cy="721602"/>
        </a:xfrm>
        <a:prstGeom prst="roundRect">
          <a:avLst>
            <a:gd name="adj" fmla="val 10000"/>
          </a:avLst>
        </a:prstGeom>
        <a:blipFill>
          <a:blip xmlns:r="http://schemas.openxmlformats.org/officeDocument/2006/relationships" r:embed="rId7"/>
          <a:srcRect/>
          <a:stretch>
            <a:fillRect t="-1000" b="-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C4C59A-10E6-49EE-96A4-AD02EBB40F47}">
      <dsp:nvSpPr>
        <dsp:cNvPr id="0" name=""/>
        <dsp:cNvSpPr/>
      </dsp:nvSpPr>
      <dsp:spPr>
        <a:xfrm>
          <a:off x="-7723528" y="-1181300"/>
          <a:ext cx="9199228" cy="9199228"/>
        </a:xfrm>
        <a:prstGeom prst="blockArc">
          <a:avLst>
            <a:gd name="adj1" fmla="val 18900000"/>
            <a:gd name="adj2" fmla="val 2700000"/>
            <a:gd name="adj3" fmla="val 23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FF805B-B2A3-49DF-8C82-04CB98B5FFFC}">
      <dsp:nvSpPr>
        <dsp:cNvPr id="0" name=""/>
        <dsp:cNvSpPr/>
      </dsp:nvSpPr>
      <dsp:spPr>
        <a:xfrm>
          <a:off x="479589" y="310793"/>
          <a:ext cx="11697341" cy="6213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3167" tIns="81280" rIns="81280" bIns="81280" numCol="1" spcCol="1270" anchor="ctr" anchorCtr="0">
          <a:noAutofit/>
        </a:bodyPr>
        <a:lstStyle/>
        <a:p>
          <a:pPr marL="0" lvl="0" indent="0" algn="l" defTabSz="1422400">
            <a:lnSpc>
              <a:spcPct val="90000"/>
            </a:lnSpc>
            <a:spcBef>
              <a:spcPct val="0"/>
            </a:spcBef>
            <a:spcAft>
              <a:spcPct val="35000"/>
            </a:spcAft>
            <a:buFont typeface="Arial" panose="020B0604020202020204" pitchFamily="34" charset="0"/>
            <a:buNone/>
          </a:pPr>
          <a:r>
            <a:rPr lang="es-MX" sz="3200" kern="1200" dirty="0"/>
            <a:t>Solicitud de fondos fijos</a:t>
          </a:r>
        </a:p>
      </dsp:txBody>
      <dsp:txXfrm>
        <a:off x="479589" y="310793"/>
        <a:ext cx="11697341" cy="621312"/>
      </dsp:txXfrm>
    </dsp:sp>
    <dsp:sp modelId="{83CEB5FC-718A-4920-B236-D25E7855D623}">
      <dsp:nvSpPr>
        <dsp:cNvPr id="0" name=""/>
        <dsp:cNvSpPr/>
      </dsp:nvSpPr>
      <dsp:spPr>
        <a:xfrm>
          <a:off x="91268" y="233129"/>
          <a:ext cx="776640" cy="77664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7CF1664-CA0D-4EFB-A41B-6708C960474F}">
      <dsp:nvSpPr>
        <dsp:cNvPr id="0" name=""/>
        <dsp:cNvSpPr/>
      </dsp:nvSpPr>
      <dsp:spPr>
        <a:xfrm>
          <a:off x="1042243" y="1243309"/>
          <a:ext cx="11134687" cy="6213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3167" tIns="81280" rIns="81280" bIns="81280" numCol="1" spcCol="1270" anchor="ctr" anchorCtr="0">
          <a:noAutofit/>
        </a:bodyPr>
        <a:lstStyle/>
        <a:p>
          <a:pPr marL="0" lvl="0" indent="0" algn="l" defTabSz="1422400">
            <a:lnSpc>
              <a:spcPct val="90000"/>
            </a:lnSpc>
            <a:spcBef>
              <a:spcPct val="0"/>
            </a:spcBef>
            <a:spcAft>
              <a:spcPct val="35000"/>
            </a:spcAft>
            <a:buFont typeface="Arial" panose="020B0604020202020204" pitchFamily="34" charset="0"/>
            <a:buNone/>
          </a:pPr>
          <a:r>
            <a:rPr lang="es-MX" sz="3200" kern="1200" dirty="0"/>
            <a:t>Dar de alta acreedores</a:t>
          </a:r>
        </a:p>
      </dsp:txBody>
      <dsp:txXfrm>
        <a:off x="1042243" y="1243309"/>
        <a:ext cx="11134687" cy="621312"/>
      </dsp:txXfrm>
    </dsp:sp>
    <dsp:sp modelId="{38D12D3F-92B8-4ABE-86C4-918226913246}">
      <dsp:nvSpPr>
        <dsp:cNvPr id="0" name=""/>
        <dsp:cNvSpPr/>
      </dsp:nvSpPr>
      <dsp:spPr>
        <a:xfrm>
          <a:off x="653923" y="1165645"/>
          <a:ext cx="776640" cy="77664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22B0EC-83ED-4BD7-AF94-265990EABBBE}">
      <dsp:nvSpPr>
        <dsp:cNvPr id="0" name=""/>
        <dsp:cNvSpPr/>
      </dsp:nvSpPr>
      <dsp:spPr>
        <a:xfrm>
          <a:off x="1350575" y="2175141"/>
          <a:ext cx="10826355" cy="6213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3167" tIns="81280" rIns="81280" bIns="81280" numCol="1" spcCol="1270" anchor="ctr" anchorCtr="0">
          <a:noAutofit/>
        </a:bodyPr>
        <a:lstStyle/>
        <a:p>
          <a:pPr marL="0" lvl="0" indent="0" algn="l" defTabSz="1422400">
            <a:lnSpc>
              <a:spcPct val="90000"/>
            </a:lnSpc>
            <a:spcBef>
              <a:spcPct val="0"/>
            </a:spcBef>
            <a:spcAft>
              <a:spcPct val="35000"/>
            </a:spcAft>
            <a:buFont typeface="Arial" panose="020B0604020202020204" pitchFamily="34" charset="0"/>
            <a:buNone/>
          </a:pPr>
          <a:r>
            <a:rPr lang="es-MX" sz="3200" kern="1200" dirty="0"/>
            <a:t>Modificar datos de los acreedores</a:t>
          </a:r>
        </a:p>
      </dsp:txBody>
      <dsp:txXfrm>
        <a:off x="1350575" y="2175141"/>
        <a:ext cx="10826355" cy="621312"/>
      </dsp:txXfrm>
    </dsp:sp>
    <dsp:sp modelId="{25BF576A-910A-437F-9C87-E0F614F789A4}">
      <dsp:nvSpPr>
        <dsp:cNvPr id="0" name=""/>
        <dsp:cNvSpPr/>
      </dsp:nvSpPr>
      <dsp:spPr>
        <a:xfrm>
          <a:off x="962255" y="2097477"/>
          <a:ext cx="776640" cy="77664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BC45CC-235F-4A2E-BC62-368B85DBF427}">
      <dsp:nvSpPr>
        <dsp:cNvPr id="0" name=""/>
        <dsp:cNvSpPr/>
      </dsp:nvSpPr>
      <dsp:spPr>
        <a:xfrm>
          <a:off x="1449023" y="3107657"/>
          <a:ext cx="10727907" cy="6213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3167" tIns="81280" rIns="81280" bIns="81280" numCol="1" spcCol="1270" anchor="ctr" anchorCtr="0">
          <a:noAutofit/>
        </a:bodyPr>
        <a:lstStyle/>
        <a:p>
          <a:pPr marL="0" lvl="0" indent="0" algn="l" defTabSz="1422400">
            <a:lnSpc>
              <a:spcPct val="90000"/>
            </a:lnSpc>
            <a:spcBef>
              <a:spcPct val="0"/>
            </a:spcBef>
            <a:spcAft>
              <a:spcPct val="35000"/>
            </a:spcAft>
            <a:buNone/>
          </a:pPr>
          <a:r>
            <a:rPr lang="es-MX" sz="3200" kern="1200" dirty="0"/>
            <a:t>Revisión de retenciones</a:t>
          </a:r>
        </a:p>
      </dsp:txBody>
      <dsp:txXfrm>
        <a:off x="1449023" y="3107657"/>
        <a:ext cx="10727907" cy="621312"/>
      </dsp:txXfrm>
    </dsp:sp>
    <dsp:sp modelId="{D83E373C-6529-4F60-ACF7-D47FE1C356BE}">
      <dsp:nvSpPr>
        <dsp:cNvPr id="0" name=""/>
        <dsp:cNvSpPr/>
      </dsp:nvSpPr>
      <dsp:spPr>
        <a:xfrm>
          <a:off x="1060702" y="3029993"/>
          <a:ext cx="776640" cy="77664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69EB7E-BD75-459C-B179-4F3F37339F7E}">
      <dsp:nvSpPr>
        <dsp:cNvPr id="0" name=""/>
        <dsp:cNvSpPr/>
      </dsp:nvSpPr>
      <dsp:spPr>
        <a:xfrm>
          <a:off x="1427767" y="4082671"/>
          <a:ext cx="10826355" cy="6213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3167" tIns="81280" rIns="81280" bIns="81280" numCol="1" spcCol="1270" anchor="ctr" anchorCtr="0">
          <a:noAutofit/>
        </a:bodyPr>
        <a:lstStyle/>
        <a:p>
          <a:pPr marL="0" lvl="0" indent="0" algn="l" defTabSz="1422400">
            <a:lnSpc>
              <a:spcPct val="90000"/>
            </a:lnSpc>
            <a:spcBef>
              <a:spcPct val="0"/>
            </a:spcBef>
            <a:spcAft>
              <a:spcPct val="35000"/>
            </a:spcAft>
            <a:buNone/>
          </a:pPr>
          <a:r>
            <a:rPr lang="es-MX" sz="3200" kern="1200" dirty="0"/>
            <a:t>Anulación de documentos contables</a:t>
          </a:r>
        </a:p>
      </dsp:txBody>
      <dsp:txXfrm>
        <a:off x="1427767" y="4082671"/>
        <a:ext cx="10826355" cy="621312"/>
      </dsp:txXfrm>
    </dsp:sp>
    <dsp:sp modelId="{C53A6D30-FC39-4818-B132-C88F798E56A4}">
      <dsp:nvSpPr>
        <dsp:cNvPr id="0" name=""/>
        <dsp:cNvSpPr/>
      </dsp:nvSpPr>
      <dsp:spPr>
        <a:xfrm>
          <a:off x="962255" y="3962509"/>
          <a:ext cx="776640" cy="77664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CF7B06-32F1-4955-8A8D-EDF96701AE92}">
      <dsp:nvSpPr>
        <dsp:cNvPr id="0" name=""/>
        <dsp:cNvSpPr/>
      </dsp:nvSpPr>
      <dsp:spPr>
        <a:xfrm>
          <a:off x="1042243" y="4972006"/>
          <a:ext cx="11134687" cy="6213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3167" tIns="81280" rIns="81280" bIns="81280" numCol="1" spcCol="1270" anchor="ctr" anchorCtr="0">
          <a:noAutofit/>
        </a:bodyPr>
        <a:lstStyle/>
        <a:p>
          <a:pPr marL="0" lvl="0" indent="0" algn="l" defTabSz="1422400">
            <a:lnSpc>
              <a:spcPct val="90000"/>
            </a:lnSpc>
            <a:spcBef>
              <a:spcPct val="0"/>
            </a:spcBef>
            <a:spcAft>
              <a:spcPct val="35000"/>
            </a:spcAft>
            <a:buNone/>
          </a:pPr>
          <a:r>
            <a:rPr lang="es-MX" sz="3200" kern="1200" dirty="0"/>
            <a:t>Ajustes del periodo anterior sobre retenciones</a:t>
          </a:r>
        </a:p>
      </dsp:txBody>
      <dsp:txXfrm>
        <a:off x="1042243" y="4972006"/>
        <a:ext cx="11134687" cy="621312"/>
      </dsp:txXfrm>
    </dsp:sp>
    <dsp:sp modelId="{DD968ABC-FDCB-4023-8991-A2F041CD522D}">
      <dsp:nvSpPr>
        <dsp:cNvPr id="0" name=""/>
        <dsp:cNvSpPr/>
      </dsp:nvSpPr>
      <dsp:spPr>
        <a:xfrm>
          <a:off x="653923" y="4894341"/>
          <a:ext cx="776640" cy="77664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507703-8D8D-41C2-B7E7-D7F5819E91E7}">
      <dsp:nvSpPr>
        <dsp:cNvPr id="0" name=""/>
        <dsp:cNvSpPr/>
      </dsp:nvSpPr>
      <dsp:spPr>
        <a:xfrm>
          <a:off x="479589" y="5904522"/>
          <a:ext cx="11697341" cy="6213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3167" tIns="81280" rIns="81280" bIns="81280" numCol="1" spcCol="1270" anchor="ctr" anchorCtr="0">
          <a:noAutofit/>
        </a:bodyPr>
        <a:lstStyle/>
        <a:p>
          <a:pPr marL="0" lvl="0" indent="0" algn="l" defTabSz="1422400">
            <a:lnSpc>
              <a:spcPct val="90000"/>
            </a:lnSpc>
            <a:spcBef>
              <a:spcPct val="0"/>
            </a:spcBef>
            <a:spcAft>
              <a:spcPct val="35000"/>
            </a:spcAft>
            <a:buFont typeface="Arial" panose="020B0604020202020204" pitchFamily="34" charset="0"/>
            <a:buNone/>
          </a:pPr>
          <a:r>
            <a:rPr lang="es-MX" sz="3200" kern="1200" dirty="0"/>
            <a:t>Solicitudes de anulación de CFDI´s</a:t>
          </a:r>
        </a:p>
      </dsp:txBody>
      <dsp:txXfrm>
        <a:off x="479589" y="5904522"/>
        <a:ext cx="11697341" cy="621312"/>
      </dsp:txXfrm>
    </dsp:sp>
    <dsp:sp modelId="{A1B84D14-AB57-4A52-AAB2-A3569AA4CFFE}">
      <dsp:nvSpPr>
        <dsp:cNvPr id="0" name=""/>
        <dsp:cNvSpPr/>
      </dsp:nvSpPr>
      <dsp:spPr>
        <a:xfrm>
          <a:off x="91268" y="5826858"/>
          <a:ext cx="776640" cy="776640"/>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AA133-98C7-438C-9CC2-658D50FDD58C}">
      <dsp:nvSpPr>
        <dsp:cNvPr id="0" name=""/>
        <dsp:cNvSpPr/>
      </dsp:nvSpPr>
      <dsp:spPr>
        <a:xfrm>
          <a:off x="5229860" y="3337559"/>
          <a:ext cx="4079238" cy="4079238"/>
        </a:xfrm>
        <a:prstGeom prst="gear9">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s-MX" sz="2000" b="1" kern="1200" dirty="0"/>
            <a:t>Proveedores en casos de las fracciones del 32 D</a:t>
          </a:r>
        </a:p>
      </dsp:txBody>
      <dsp:txXfrm>
        <a:off x="6049968" y="4293101"/>
        <a:ext cx="2439022" cy="2096813"/>
      </dsp:txXfrm>
    </dsp:sp>
    <dsp:sp modelId="{F130D978-719F-476E-88B0-6F0C084F9411}">
      <dsp:nvSpPr>
        <dsp:cNvPr id="0" name=""/>
        <dsp:cNvSpPr/>
      </dsp:nvSpPr>
      <dsp:spPr>
        <a:xfrm>
          <a:off x="2856484" y="2373375"/>
          <a:ext cx="2966719" cy="2966719"/>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MX" sz="2000" b="1" kern="1200" dirty="0"/>
            <a:t>Proveedores en listas de los supuestos del 69 B</a:t>
          </a:r>
        </a:p>
      </dsp:txBody>
      <dsp:txXfrm>
        <a:off x="3603364" y="3124770"/>
        <a:ext cx="1472959" cy="1463929"/>
      </dsp:txXfrm>
    </dsp:sp>
    <dsp:sp modelId="{40047F89-D0FD-49DE-810F-154BB02D05BB}">
      <dsp:nvSpPr>
        <dsp:cNvPr id="0" name=""/>
        <dsp:cNvSpPr/>
      </dsp:nvSpPr>
      <dsp:spPr>
        <a:xfrm rot="20700000">
          <a:off x="4518150" y="326641"/>
          <a:ext cx="2906779" cy="2906779"/>
        </a:xfrm>
        <a:prstGeom prst="gear6">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s-MX" sz="2000" b="1" kern="1200" dirty="0"/>
            <a:t>Proveedores en listas de los supuestos del 69</a:t>
          </a:r>
        </a:p>
      </dsp:txBody>
      <dsp:txXfrm rot="-20700000">
        <a:off x="5155692" y="964183"/>
        <a:ext cx="1631695" cy="1631695"/>
      </dsp:txXfrm>
    </dsp:sp>
    <dsp:sp modelId="{1B4F113C-B005-4256-9605-D62FA394B184}">
      <dsp:nvSpPr>
        <dsp:cNvPr id="0" name=""/>
        <dsp:cNvSpPr/>
      </dsp:nvSpPr>
      <dsp:spPr>
        <a:xfrm>
          <a:off x="4952881" y="2700918"/>
          <a:ext cx="5221425" cy="5221425"/>
        </a:xfrm>
        <a:prstGeom prst="circularArrow">
          <a:avLst>
            <a:gd name="adj1" fmla="val 4688"/>
            <a:gd name="adj2" fmla="val 299029"/>
            <a:gd name="adj3" fmla="val 2561830"/>
            <a:gd name="adj4" fmla="val 15766195"/>
            <a:gd name="adj5" fmla="val 546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0086B16-C6BC-4023-8118-838C242F2B64}">
      <dsp:nvSpPr>
        <dsp:cNvPr id="0" name=""/>
        <dsp:cNvSpPr/>
      </dsp:nvSpPr>
      <dsp:spPr>
        <a:xfrm>
          <a:off x="2331084" y="1703123"/>
          <a:ext cx="3793692" cy="3793692"/>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FCF9D4-467F-428A-9D4E-E0AD465D11D2}">
      <dsp:nvSpPr>
        <dsp:cNvPr id="0" name=""/>
        <dsp:cNvSpPr/>
      </dsp:nvSpPr>
      <dsp:spPr>
        <a:xfrm>
          <a:off x="3845782" y="-323881"/>
          <a:ext cx="4090364" cy="4090364"/>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D8A9A8-D74D-426E-8CF4-E4BA7DA11335}">
      <dsp:nvSpPr>
        <dsp:cNvPr id="0" name=""/>
        <dsp:cNvSpPr/>
      </dsp:nvSpPr>
      <dsp:spPr>
        <a:xfrm>
          <a:off x="1472922" y="3734"/>
          <a:ext cx="3318048" cy="19908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s-MX" sz="3300" kern="1200" dirty="0"/>
            <a:t>CRI y CFF</a:t>
          </a:r>
        </a:p>
      </dsp:txBody>
      <dsp:txXfrm>
        <a:off x="1472922" y="3734"/>
        <a:ext cx="3318048" cy="1990829"/>
      </dsp:txXfrm>
    </dsp:sp>
    <dsp:sp modelId="{0B5D4927-5612-438B-88F0-061445A64E49}">
      <dsp:nvSpPr>
        <dsp:cNvPr id="0" name=""/>
        <dsp:cNvSpPr/>
      </dsp:nvSpPr>
      <dsp:spPr>
        <a:xfrm>
          <a:off x="5122775" y="3734"/>
          <a:ext cx="3318048" cy="19908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s-MX" sz="3300" kern="1200" dirty="0"/>
            <a:t>Reembolsos de Ingresos</a:t>
          </a:r>
        </a:p>
      </dsp:txBody>
      <dsp:txXfrm>
        <a:off x="5122775" y="3734"/>
        <a:ext cx="3318048" cy="1990829"/>
      </dsp:txXfrm>
    </dsp:sp>
    <dsp:sp modelId="{5A22782B-5F04-403F-A53B-F556B9163081}">
      <dsp:nvSpPr>
        <dsp:cNvPr id="0" name=""/>
        <dsp:cNvSpPr/>
      </dsp:nvSpPr>
      <dsp:spPr>
        <a:xfrm>
          <a:off x="8772629" y="3734"/>
          <a:ext cx="3318048" cy="19908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s-MX" sz="3300" kern="1200" dirty="0"/>
            <a:t>Portal de Pagos, Donativos y Facturación</a:t>
          </a:r>
        </a:p>
      </dsp:txBody>
      <dsp:txXfrm>
        <a:off x="8772629" y="3734"/>
        <a:ext cx="3318048" cy="1990829"/>
      </dsp:txXfrm>
    </dsp:sp>
    <dsp:sp modelId="{C0998ABF-46C0-4AAF-B882-3FF5FA6ABD83}">
      <dsp:nvSpPr>
        <dsp:cNvPr id="0" name=""/>
        <dsp:cNvSpPr/>
      </dsp:nvSpPr>
      <dsp:spPr>
        <a:xfrm>
          <a:off x="1472922" y="2326368"/>
          <a:ext cx="3318048" cy="19908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s-MX" sz="3300" kern="1200" dirty="0"/>
            <a:t>Portal de Facturación</a:t>
          </a:r>
        </a:p>
        <a:p>
          <a:pPr marL="0" lvl="0" indent="0" algn="ctr" defTabSz="1466850">
            <a:lnSpc>
              <a:spcPct val="90000"/>
            </a:lnSpc>
            <a:spcBef>
              <a:spcPct val="0"/>
            </a:spcBef>
            <a:spcAft>
              <a:spcPct val="35000"/>
            </a:spcAft>
            <a:buNone/>
          </a:pPr>
          <a:r>
            <a:rPr lang="es-MX" sz="3300" kern="1200" dirty="0"/>
            <a:t>IntraUG</a:t>
          </a:r>
        </a:p>
      </dsp:txBody>
      <dsp:txXfrm>
        <a:off x="1472922" y="2326368"/>
        <a:ext cx="3318048" cy="1990829"/>
      </dsp:txXfrm>
    </dsp:sp>
    <dsp:sp modelId="{8579A151-EE02-4A9E-90B9-15DBC736C117}">
      <dsp:nvSpPr>
        <dsp:cNvPr id="0" name=""/>
        <dsp:cNvSpPr/>
      </dsp:nvSpPr>
      <dsp:spPr>
        <a:xfrm>
          <a:off x="5122775" y="2326368"/>
          <a:ext cx="3318048" cy="19908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s-MX" sz="3300" kern="1200" dirty="0"/>
            <a:t>Módulo de Caja en Línea</a:t>
          </a:r>
        </a:p>
      </dsp:txBody>
      <dsp:txXfrm>
        <a:off x="5122775" y="2326368"/>
        <a:ext cx="3318048" cy="1990829"/>
      </dsp:txXfrm>
    </dsp:sp>
    <dsp:sp modelId="{5F825566-1142-4246-AEEC-427D8DD41FD8}">
      <dsp:nvSpPr>
        <dsp:cNvPr id="0" name=""/>
        <dsp:cNvSpPr/>
      </dsp:nvSpPr>
      <dsp:spPr>
        <a:xfrm>
          <a:off x="8772629" y="2326368"/>
          <a:ext cx="3318048" cy="19908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s-MX" sz="3300" kern="1200" dirty="0"/>
            <a:t>Pagos en Moneda Extranjera</a:t>
          </a:r>
        </a:p>
      </dsp:txBody>
      <dsp:txXfrm>
        <a:off x="8772629" y="2326368"/>
        <a:ext cx="3318048" cy="1990829"/>
      </dsp:txXfrm>
    </dsp:sp>
    <dsp:sp modelId="{FB270A4A-B2A2-4E8A-8447-B4FD4CDFDFB3}">
      <dsp:nvSpPr>
        <dsp:cNvPr id="0" name=""/>
        <dsp:cNvSpPr/>
      </dsp:nvSpPr>
      <dsp:spPr>
        <a:xfrm>
          <a:off x="1523986" y="4648206"/>
          <a:ext cx="3318048" cy="19908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s-MX" sz="3300" kern="1200" dirty="0"/>
            <a:t>Alta, modificación e inhabilitación de Aranceles</a:t>
          </a:r>
        </a:p>
      </dsp:txBody>
      <dsp:txXfrm>
        <a:off x="1523986" y="4648206"/>
        <a:ext cx="3318048" cy="1990829"/>
      </dsp:txXfrm>
    </dsp:sp>
    <dsp:sp modelId="{C385E7C9-E208-4107-AC6C-F2344AF4D68A}">
      <dsp:nvSpPr>
        <dsp:cNvPr id="0" name=""/>
        <dsp:cNvSpPr/>
      </dsp:nvSpPr>
      <dsp:spPr>
        <a:xfrm>
          <a:off x="5122775" y="4649002"/>
          <a:ext cx="3318048" cy="19908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s-MX" sz="3300" kern="1200" dirty="0"/>
            <a:t>Pagos Urgentes</a:t>
          </a:r>
        </a:p>
        <a:p>
          <a:pPr marL="0" lvl="0" indent="0" algn="ctr" defTabSz="1466850">
            <a:lnSpc>
              <a:spcPct val="90000"/>
            </a:lnSpc>
            <a:spcBef>
              <a:spcPct val="0"/>
            </a:spcBef>
            <a:spcAft>
              <a:spcPct val="35000"/>
            </a:spcAft>
            <a:buNone/>
          </a:pPr>
          <a:r>
            <a:rPr lang="es-MX" sz="3300" kern="1200" dirty="0"/>
            <a:t>Pagos con cheques</a:t>
          </a:r>
        </a:p>
      </dsp:txBody>
      <dsp:txXfrm>
        <a:off x="5122775" y="4649002"/>
        <a:ext cx="3318048" cy="1990829"/>
      </dsp:txXfrm>
    </dsp:sp>
    <dsp:sp modelId="{13C7A40C-7EE3-4015-BC96-A0195E0D9765}">
      <dsp:nvSpPr>
        <dsp:cNvPr id="0" name=""/>
        <dsp:cNvSpPr/>
      </dsp:nvSpPr>
      <dsp:spPr>
        <a:xfrm>
          <a:off x="8772629" y="4649002"/>
          <a:ext cx="3318048" cy="19908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s-MX" sz="3300" kern="1200" dirty="0"/>
            <a:t>Donativos en efectivo y en especie</a:t>
          </a:r>
        </a:p>
      </dsp:txBody>
      <dsp:txXfrm>
        <a:off x="8772629" y="4649002"/>
        <a:ext cx="3318048" cy="1990829"/>
      </dsp:txXfrm>
    </dsp:sp>
    <dsp:sp modelId="{04D0EBA0-57C6-45E8-9163-960201F3FE8C}">
      <dsp:nvSpPr>
        <dsp:cNvPr id="0" name=""/>
        <dsp:cNvSpPr/>
      </dsp:nvSpPr>
      <dsp:spPr>
        <a:xfrm>
          <a:off x="1472922" y="6971636"/>
          <a:ext cx="3318048" cy="19908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s-MX" sz="3300" kern="1200" dirty="0"/>
            <a:t>Fondeos/Pagos</a:t>
          </a:r>
        </a:p>
        <a:p>
          <a:pPr marL="0" lvl="0" indent="0" algn="ctr" defTabSz="1466850">
            <a:lnSpc>
              <a:spcPct val="90000"/>
            </a:lnSpc>
            <a:spcBef>
              <a:spcPct val="0"/>
            </a:spcBef>
            <a:spcAft>
              <a:spcPct val="35000"/>
            </a:spcAft>
            <a:buNone/>
          </a:pPr>
          <a:r>
            <a:rPr lang="es-MX" sz="3300" kern="1200" dirty="0"/>
            <a:t>Conciliaciones Bancarias</a:t>
          </a:r>
        </a:p>
      </dsp:txBody>
      <dsp:txXfrm>
        <a:off x="1472922" y="6971636"/>
        <a:ext cx="3318048" cy="1990829"/>
      </dsp:txXfrm>
    </dsp:sp>
    <dsp:sp modelId="{56B003CF-BA50-49A3-85E4-9BFAA788996A}">
      <dsp:nvSpPr>
        <dsp:cNvPr id="0" name=""/>
        <dsp:cNvSpPr/>
      </dsp:nvSpPr>
      <dsp:spPr>
        <a:xfrm>
          <a:off x="5122775" y="6971636"/>
          <a:ext cx="3318048" cy="19908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s-MX" sz="3300" kern="1200" dirty="0"/>
            <a:t>Solicitud de comprobantes</a:t>
          </a:r>
        </a:p>
      </dsp:txBody>
      <dsp:txXfrm>
        <a:off x="5122775" y="6971636"/>
        <a:ext cx="3318048" cy="1990829"/>
      </dsp:txXfrm>
    </dsp:sp>
    <dsp:sp modelId="{A61C7016-D7F1-4DE8-AC47-3E3789793F71}">
      <dsp:nvSpPr>
        <dsp:cNvPr id="0" name=""/>
        <dsp:cNvSpPr/>
      </dsp:nvSpPr>
      <dsp:spPr>
        <a:xfrm>
          <a:off x="8772629" y="6971636"/>
          <a:ext cx="3318048" cy="199082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s-MX" sz="3300" kern="1200" dirty="0"/>
            <a:t>Reclasificaciones de Ingresos</a:t>
          </a:r>
        </a:p>
      </dsp:txBody>
      <dsp:txXfrm>
        <a:off x="8772629" y="6971636"/>
        <a:ext cx="3318048" cy="1990829"/>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4032378" cy="352326"/>
          </a:xfrm>
          <a:prstGeom prst="rect">
            <a:avLst/>
          </a:prstGeom>
        </p:spPr>
        <p:txBody>
          <a:bodyPr vert="horz" lIns="58302" tIns="29151" rIns="58302" bIns="29151" rtlCol="0"/>
          <a:lstStyle>
            <a:lvl1pPr algn="l">
              <a:defRPr sz="800"/>
            </a:lvl1pPr>
          </a:lstStyle>
          <a:p>
            <a:endParaRPr lang="es-MX"/>
          </a:p>
        </p:txBody>
      </p:sp>
      <p:sp>
        <p:nvSpPr>
          <p:cNvPr id="3" name="Marcador de fecha 2"/>
          <p:cNvSpPr>
            <a:spLocks noGrp="1"/>
          </p:cNvSpPr>
          <p:nvPr>
            <p:ph type="dt" idx="1"/>
          </p:nvPr>
        </p:nvSpPr>
        <p:spPr>
          <a:xfrm>
            <a:off x="5271647" y="0"/>
            <a:ext cx="4032377" cy="352326"/>
          </a:xfrm>
          <a:prstGeom prst="rect">
            <a:avLst/>
          </a:prstGeom>
        </p:spPr>
        <p:txBody>
          <a:bodyPr vert="horz" lIns="58302" tIns="29151" rIns="58302" bIns="29151" rtlCol="0"/>
          <a:lstStyle>
            <a:lvl1pPr algn="r">
              <a:defRPr sz="800"/>
            </a:lvl1pPr>
          </a:lstStyle>
          <a:p>
            <a:fld id="{E234F16B-DCE8-4B37-A955-E699EFBE9E58}" type="datetimeFigureOut">
              <a:rPr lang="es-MX" smtClean="0"/>
              <a:t>20/03/2026</a:t>
            </a:fld>
            <a:endParaRPr lang="es-MX"/>
          </a:p>
        </p:txBody>
      </p:sp>
      <p:sp>
        <p:nvSpPr>
          <p:cNvPr id="4" name="Marcador de imagen de diapositiva 3"/>
          <p:cNvSpPr>
            <a:spLocks noGrp="1" noRot="1" noChangeAspect="1"/>
          </p:cNvSpPr>
          <p:nvPr>
            <p:ph type="sldImg" idx="2"/>
          </p:nvPr>
        </p:nvSpPr>
        <p:spPr>
          <a:xfrm>
            <a:off x="2824163" y="877888"/>
            <a:ext cx="3657600" cy="2368550"/>
          </a:xfrm>
          <a:prstGeom prst="rect">
            <a:avLst/>
          </a:prstGeom>
          <a:noFill/>
          <a:ln w="12700">
            <a:solidFill>
              <a:prstClr val="black"/>
            </a:solidFill>
          </a:ln>
        </p:spPr>
        <p:txBody>
          <a:bodyPr vert="horz" lIns="58302" tIns="29151" rIns="58302" bIns="29151" rtlCol="0" anchor="ctr"/>
          <a:lstStyle/>
          <a:p>
            <a:endParaRPr lang="es-MX"/>
          </a:p>
        </p:txBody>
      </p:sp>
      <p:sp>
        <p:nvSpPr>
          <p:cNvPr id="5" name="Marcador de notas 4"/>
          <p:cNvSpPr>
            <a:spLocks noGrp="1"/>
          </p:cNvSpPr>
          <p:nvPr>
            <p:ph type="body" sz="quarter" idx="3"/>
          </p:nvPr>
        </p:nvSpPr>
        <p:spPr>
          <a:xfrm>
            <a:off x="930403" y="3378118"/>
            <a:ext cx="7445120" cy="2764317"/>
          </a:xfrm>
          <a:prstGeom prst="rect">
            <a:avLst/>
          </a:prstGeom>
        </p:spPr>
        <p:txBody>
          <a:bodyPr vert="horz" lIns="58302" tIns="29151" rIns="58302" bIns="29151"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6667599"/>
            <a:ext cx="4032378" cy="352326"/>
          </a:xfrm>
          <a:prstGeom prst="rect">
            <a:avLst/>
          </a:prstGeom>
        </p:spPr>
        <p:txBody>
          <a:bodyPr vert="horz" lIns="58302" tIns="29151" rIns="58302" bIns="29151" rtlCol="0" anchor="b"/>
          <a:lstStyle>
            <a:lvl1pPr algn="l">
              <a:defRPr sz="800"/>
            </a:lvl1pPr>
          </a:lstStyle>
          <a:p>
            <a:endParaRPr lang="es-MX"/>
          </a:p>
        </p:txBody>
      </p:sp>
      <p:sp>
        <p:nvSpPr>
          <p:cNvPr id="7" name="Marcador de número de diapositiva 6"/>
          <p:cNvSpPr>
            <a:spLocks noGrp="1"/>
          </p:cNvSpPr>
          <p:nvPr>
            <p:ph type="sldNum" sz="quarter" idx="5"/>
          </p:nvPr>
        </p:nvSpPr>
        <p:spPr>
          <a:xfrm>
            <a:off x="5271647" y="6667599"/>
            <a:ext cx="4032377" cy="352326"/>
          </a:xfrm>
          <a:prstGeom prst="rect">
            <a:avLst/>
          </a:prstGeom>
        </p:spPr>
        <p:txBody>
          <a:bodyPr vert="horz" lIns="58302" tIns="29151" rIns="58302" bIns="29151" rtlCol="0" anchor="b"/>
          <a:lstStyle>
            <a:lvl1pPr algn="r">
              <a:defRPr sz="800"/>
            </a:lvl1pPr>
          </a:lstStyle>
          <a:p>
            <a:fld id="{1C20E8E7-5090-4BBC-B160-3BCB2BFD176F}" type="slidenum">
              <a:rPr lang="es-MX" smtClean="0"/>
              <a:t>‹Nº›</a:t>
            </a:fld>
            <a:endParaRPr lang="es-MX"/>
          </a:p>
        </p:txBody>
      </p:sp>
    </p:spTree>
    <p:extLst>
      <p:ext uri="{BB962C8B-B14F-4D97-AF65-F5344CB8AC3E}">
        <p14:creationId xmlns:p14="http://schemas.microsoft.com/office/powerpoint/2010/main" val="3758234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dirty="0"/>
          </a:p>
        </p:txBody>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53BE000-52C3-4451-BF7F-CD82C9759A92}" type="slidenum">
              <a:rPr lang="es-MX" smtClean="0"/>
              <a:t>3</a:t>
            </a:fld>
            <a:endParaRPr lang="es-MX" dirty="0"/>
          </a:p>
        </p:txBody>
      </p:sp>
    </p:spTree>
    <p:extLst>
      <p:ext uri="{BB962C8B-B14F-4D97-AF65-F5344CB8AC3E}">
        <p14:creationId xmlns:p14="http://schemas.microsoft.com/office/powerpoint/2010/main" val="2437812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3C85EA-6219-C549-4CC2-7DCED85AEAF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C74AD36-AC48-165A-77E1-AB486DBAFBC2}"/>
              </a:ext>
            </a:extLst>
          </p:cNvPr>
          <p:cNvSpPr>
            <a:spLocks noGrp="1" noRot="1" noChangeAspect="1"/>
          </p:cNvSpPr>
          <p:nvPr>
            <p:ph type="sldImg"/>
          </p:nvPr>
        </p:nvSpPr>
        <p:spPr/>
        <p:txBody>
          <a:bodyPr/>
          <a:lstStyle/>
          <a:p>
            <a:endParaRPr lang="es-MX" dirty="0"/>
          </a:p>
        </p:txBody>
      </p:sp>
      <p:sp>
        <p:nvSpPr>
          <p:cNvPr id="3" name="Marcador de notas 2">
            <a:extLst>
              <a:ext uri="{FF2B5EF4-FFF2-40B4-BE49-F238E27FC236}">
                <a16:creationId xmlns:a16="http://schemas.microsoft.com/office/drawing/2014/main" id="{51A78D47-C1B2-BD3C-55E3-68B645FB8261}"/>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9C48E867-80CE-9B7F-7662-6F8AC1D01A91}"/>
              </a:ext>
            </a:extLst>
          </p:cNvPr>
          <p:cNvSpPr>
            <a:spLocks noGrp="1"/>
          </p:cNvSpPr>
          <p:nvPr>
            <p:ph type="sldNum" sz="quarter" idx="5"/>
          </p:nvPr>
        </p:nvSpPr>
        <p:spPr/>
        <p:txBody>
          <a:bodyPr/>
          <a:lstStyle/>
          <a:p>
            <a:fld id="{E53BE000-52C3-4451-BF7F-CD82C9759A92}" type="slidenum">
              <a:rPr lang="es-MX" smtClean="0"/>
              <a:t>15</a:t>
            </a:fld>
            <a:endParaRPr lang="es-MX" dirty="0"/>
          </a:p>
        </p:txBody>
      </p:sp>
    </p:spTree>
    <p:extLst>
      <p:ext uri="{BB962C8B-B14F-4D97-AF65-F5344CB8AC3E}">
        <p14:creationId xmlns:p14="http://schemas.microsoft.com/office/powerpoint/2010/main" val="25875043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dirty="0"/>
          </a:p>
        </p:txBody>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53BE000-52C3-4451-BF7F-CD82C9759A92}" type="slidenum">
              <a:rPr lang="es-MX" smtClean="0"/>
              <a:t>16</a:t>
            </a:fld>
            <a:endParaRPr lang="es-MX" dirty="0"/>
          </a:p>
        </p:txBody>
      </p:sp>
    </p:spTree>
    <p:extLst>
      <p:ext uri="{BB962C8B-B14F-4D97-AF65-F5344CB8AC3E}">
        <p14:creationId xmlns:p14="http://schemas.microsoft.com/office/powerpoint/2010/main" val="3561136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9E3B3-A173-46B7-4314-81B4146261C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69EEB37-98B7-328E-66F7-8EE2EA5692A3}"/>
              </a:ext>
            </a:extLst>
          </p:cNvPr>
          <p:cNvSpPr>
            <a:spLocks noGrp="1" noRot="1" noChangeAspect="1"/>
          </p:cNvSpPr>
          <p:nvPr>
            <p:ph type="sldImg"/>
          </p:nvPr>
        </p:nvSpPr>
        <p:spPr/>
        <p:txBody>
          <a:bodyPr/>
          <a:lstStyle/>
          <a:p>
            <a:endParaRPr lang="es-MX" dirty="0"/>
          </a:p>
        </p:txBody>
      </p:sp>
      <p:sp>
        <p:nvSpPr>
          <p:cNvPr id="3" name="Marcador de notas 2">
            <a:extLst>
              <a:ext uri="{FF2B5EF4-FFF2-40B4-BE49-F238E27FC236}">
                <a16:creationId xmlns:a16="http://schemas.microsoft.com/office/drawing/2014/main" id="{045B7688-06C2-8239-2ABE-AFA72136C7E6}"/>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D393FCE3-0B29-2470-A448-0B488C690542}"/>
              </a:ext>
            </a:extLst>
          </p:cNvPr>
          <p:cNvSpPr>
            <a:spLocks noGrp="1"/>
          </p:cNvSpPr>
          <p:nvPr>
            <p:ph type="sldNum" sz="quarter" idx="5"/>
          </p:nvPr>
        </p:nvSpPr>
        <p:spPr/>
        <p:txBody>
          <a:bodyPr/>
          <a:lstStyle/>
          <a:p>
            <a:fld id="{E53BE000-52C3-4451-BF7F-CD82C9759A92}" type="slidenum">
              <a:rPr lang="es-MX" smtClean="0"/>
              <a:t>17</a:t>
            </a:fld>
            <a:endParaRPr lang="es-MX" dirty="0"/>
          </a:p>
        </p:txBody>
      </p:sp>
    </p:spTree>
    <p:extLst>
      <p:ext uri="{BB962C8B-B14F-4D97-AF65-F5344CB8AC3E}">
        <p14:creationId xmlns:p14="http://schemas.microsoft.com/office/powerpoint/2010/main" val="1261932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dirty="0"/>
          </a:p>
        </p:txBody>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53BE000-52C3-4451-BF7F-CD82C9759A92}" type="slidenum">
              <a:rPr lang="es-MX" smtClean="0"/>
              <a:t>4</a:t>
            </a:fld>
            <a:endParaRPr lang="es-MX" dirty="0"/>
          </a:p>
        </p:txBody>
      </p:sp>
    </p:spTree>
    <p:extLst>
      <p:ext uri="{BB962C8B-B14F-4D97-AF65-F5344CB8AC3E}">
        <p14:creationId xmlns:p14="http://schemas.microsoft.com/office/powerpoint/2010/main" val="1317158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dirty="0"/>
          </a:p>
        </p:txBody>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53BE000-52C3-4451-BF7F-CD82C9759A92}" type="slidenum">
              <a:rPr lang="es-MX" smtClean="0"/>
              <a:t>5</a:t>
            </a:fld>
            <a:endParaRPr lang="es-MX" dirty="0"/>
          </a:p>
        </p:txBody>
      </p:sp>
    </p:spTree>
    <p:extLst>
      <p:ext uri="{BB962C8B-B14F-4D97-AF65-F5344CB8AC3E}">
        <p14:creationId xmlns:p14="http://schemas.microsoft.com/office/powerpoint/2010/main" val="13868293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dirty="0"/>
          </a:p>
        </p:txBody>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53BE000-52C3-4451-BF7F-CD82C9759A92}" type="slidenum">
              <a:rPr lang="es-MX" smtClean="0"/>
              <a:t>6</a:t>
            </a:fld>
            <a:endParaRPr lang="es-MX" dirty="0"/>
          </a:p>
        </p:txBody>
      </p:sp>
    </p:spTree>
    <p:extLst>
      <p:ext uri="{BB962C8B-B14F-4D97-AF65-F5344CB8AC3E}">
        <p14:creationId xmlns:p14="http://schemas.microsoft.com/office/powerpoint/2010/main" val="3188230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dirty="0"/>
          </a:p>
        </p:txBody>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53BE000-52C3-4451-BF7F-CD82C9759A92}" type="slidenum">
              <a:rPr lang="es-MX" smtClean="0"/>
              <a:t>7</a:t>
            </a:fld>
            <a:endParaRPr lang="es-MX" dirty="0"/>
          </a:p>
        </p:txBody>
      </p:sp>
    </p:spTree>
    <p:extLst>
      <p:ext uri="{BB962C8B-B14F-4D97-AF65-F5344CB8AC3E}">
        <p14:creationId xmlns:p14="http://schemas.microsoft.com/office/powerpoint/2010/main" val="3561136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9E3B3-A173-46B7-4314-81B4146261C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69EEB37-98B7-328E-66F7-8EE2EA5692A3}"/>
              </a:ext>
            </a:extLst>
          </p:cNvPr>
          <p:cNvSpPr>
            <a:spLocks noGrp="1" noRot="1" noChangeAspect="1"/>
          </p:cNvSpPr>
          <p:nvPr>
            <p:ph type="sldImg"/>
          </p:nvPr>
        </p:nvSpPr>
        <p:spPr/>
        <p:txBody>
          <a:bodyPr/>
          <a:lstStyle/>
          <a:p>
            <a:endParaRPr lang="es-MX" dirty="0"/>
          </a:p>
        </p:txBody>
      </p:sp>
      <p:sp>
        <p:nvSpPr>
          <p:cNvPr id="3" name="Marcador de notas 2">
            <a:extLst>
              <a:ext uri="{FF2B5EF4-FFF2-40B4-BE49-F238E27FC236}">
                <a16:creationId xmlns:a16="http://schemas.microsoft.com/office/drawing/2014/main" id="{045B7688-06C2-8239-2ABE-AFA72136C7E6}"/>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D393FCE3-0B29-2470-A448-0B488C690542}"/>
              </a:ext>
            </a:extLst>
          </p:cNvPr>
          <p:cNvSpPr>
            <a:spLocks noGrp="1"/>
          </p:cNvSpPr>
          <p:nvPr>
            <p:ph type="sldNum" sz="quarter" idx="5"/>
          </p:nvPr>
        </p:nvSpPr>
        <p:spPr/>
        <p:txBody>
          <a:bodyPr/>
          <a:lstStyle/>
          <a:p>
            <a:fld id="{E53BE000-52C3-4451-BF7F-CD82C9759A92}" type="slidenum">
              <a:rPr lang="es-MX" smtClean="0"/>
              <a:t>8</a:t>
            </a:fld>
            <a:endParaRPr lang="es-MX" dirty="0"/>
          </a:p>
        </p:txBody>
      </p:sp>
    </p:spTree>
    <p:extLst>
      <p:ext uri="{BB962C8B-B14F-4D97-AF65-F5344CB8AC3E}">
        <p14:creationId xmlns:p14="http://schemas.microsoft.com/office/powerpoint/2010/main" val="1261932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BEF24-F479-8E74-F587-B5D0E8DB6BC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6AC918B-D1E7-F584-624D-B04A3B4DFD52}"/>
              </a:ext>
            </a:extLst>
          </p:cNvPr>
          <p:cNvSpPr>
            <a:spLocks noGrp="1" noRot="1" noChangeAspect="1"/>
          </p:cNvSpPr>
          <p:nvPr>
            <p:ph type="sldImg"/>
          </p:nvPr>
        </p:nvSpPr>
        <p:spPr/>
        <p:txBody>
          <a:bodyPr/>
          <a:lstStyle/>
          <a:p>
            <a:endParaRPr lang="es-MX" dirty="0"/>
          </a:p>
        </p:txBody>
      </p:sp>
      <p:sp>
        <p:nvSpPr>
          <p:cNvPr id="3" name="Marcador de notas 2">
            <a:extLst>
              <a:ext uri="{FF2B5EF4-FFF2-40B4-BE49-F238E27FC236}">
                <a16:creationId xmlns:a16="http://schemas.microsoft.com/office/drawing/2014/main" id="{FC4DBA57-B7D7-89B4-37D5-7CC1FC345A0B}"/>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57CCF795-8B61-13C6-C3F7-85DBBDD250DC}"/>
              </a:ext>
            </a:extLst>
          </p:cNvPr>
          <p:cNvSpPr>
            <a:spLocks noGrp="1"/>
          </p:cNvSpPr>
          <p:nvPr>
            <p:ph type="sldNum" sz="quarter" idx="5"/>
          </p:nvPr>
        </p:nvSpPr>
        <p:spPr/>
        <p:txBody>
          <a:bodyPr/>
          <a:lstStyle/>
          <a:p>
            <a:fld id="{E53BE000-52C3-4451-BF7F-CD82C9759A92}" type="slidenum">
              <a:rPr lang="es-MX" smtClean="0"/>
              <a:t>9</a:t>
            </a:fld>
            <a:endParaRPr lang="es-MX" dirty="0"/>
          </a:p>
        </p:txBody>
      </p:sp>
    </p:spTree>
    <p:extLst>
      <p:ext uri="{BB962C8B-B14F-4D97-AF65-F5344CB8AC3E}">
        <p14:creationId xmlns:p14="http://schemas.microsoft.com/office/powerpoint/2010/main" val="2954626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5F87E-750C-6258-CDE3-89A5D905B10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F0BE025-0B5E-4060-729A-DA43769B679D}"/>
              </a:ext>
            </a:extLst>
          </p:cNvPr>
          <p:cNvSpPr>
            <a:spLocks noGrp="1" noRot="1" noChangeAspect="1"/>
          </p:cNvSpPr>
          <p:nvPr>
            <p:ph type="sldImg"/>
          </p:nvPr>
        </p:nvSpPr>
        <p:spPr/>
        <p:txBody>
          <a:bodyPr/>
          <a:lstStyle/>
          <a:p>
            <a:endParaRPr lang="es-MX" dirty="0"/>
          </a:p>
        </p:txBody>
      </p:sp>
      <p:sp>
        <p:nvSpPr>
          <p:cNvPr id="3" name="Marcador de notas 2">
            <a:extLst>
              <a:ext uri="{FF2B5EF4-FFF2-40B4-BE49-F238E27FC236}">
                <a16:creationId xmlns:a16="http://schemas.microsoft.com/office/drawing/2014/main" id="{2D5D41C4-0DF5-3E88-DF3E-AC2B1089736F}"/>
              </a:ext>
            </a:extLst>
          </p:cNvPr>
          <p:cNvSpPr>
            <a:spLocks noGrp="1"/>
          </p:cNvSpPr>
          <p:nvPr>
            <p:ph type="body" idx="1"/>
          </p:nvPr>
        </p:nvSpPr>
        <p:spPr/>
        <p:txBody>
          <a:bodyPr/>
          <a:lstStyle/>
          <a:p>
            <a:endParaRPr lang="es-MX" dirty="0"/>
          </a:p>
        </p:txBody>
      </p:sp>
      <p:sp>
        <p:nvSpPr>
          <p:cNvPr id="4" name="Marcador de número de diapositiva 3">
            <a:extLst>
              <a:ext uri="{FF2B5EF4-FFF2-40B4-BE49-F238E27FC236}">
                <a16:creationId xmlns:a16="http://schemas.microsoft.com/office/drawing/2014/main" id="{93D3A284-1F9D-D7DB-F5B7-1B2623C9D51D}"/>
              </a:ext>
            </a:extLst>
          </p:cNvPr>
          <p:cNvSpPr>
            <a:spLocks noGrp="1"/>
          </p:cNvSpPr>
          <p:nvPr>
            <p:ph type="sldNum" sz="quarter" idx="5"/>
          </p:nvPr>
        </p:nvSpPr>
        <p:spPr/>
        <p:txBody>
          <a:bodyPr/>
          <a:lstStyle/>
          <a:p>
            <a:fld id="{E53BE000-52C3-4451-BF7F-CD82C9759A92}" type="slidenum">
              <a:rPr lang="es-MX" smtClean="0"/>
              <a:t>10</a:t>
            </a:fld>
            <a:endParaRPr lang="es-MX" dirty="0"/>
          </a:p>
        </p:txBody>
      </p:sp>
    </p:spTree>
    <p:extLst>
      <p:ext uri="{BB962C8B-B14F-4D97-AF65-F5344CB8AC3E}">
        <p14:creationId xmlns:p14="http://schemas.microsoft.com/office/powerpoint/2010/main" val="23981058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MX" dirty="0"/>
          </a:p>
        </p:txBody>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53BE000-52C3-4451-BF7F-CD82C9759A92}" type="slidenum">
              <a:rPr lang="es-MX" smtClean="0"/>
              <a:t>12</a:t>
            </a:fld>
            <a:endParaRPr lang="es-MX" dirty="0"/>
          </a:p>
        </p:txBody>
      </p:sp>
    </p:spTree>
    <p:extLst>
      <p:ext uri="{BB962C8B-B14F-4D97-AF65-F5344CB8AC3E}">
        <p14:creationId xmlns:p14="http://schemas.microsoft.com/office/powerpoint/2010/main" val="24378128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jp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65860" y="3118104"/>
            <a:ext cx="13213080" cy="2112264"/>
          </a:xfrm>
          <a:prstGeom prst="rect">
            <a:avLst/>
          </a:prstGeom>
        </p:spPr>
        <p:txBody>
          <a:bodyPr wrap="square" lIns="0" tIns="0" rIns="0" bIns="0">
            <a:spAutoFit/>
          </a:bodyPr>
          <a:lstStyle>
            <a:lvl1pPr>
              <a:defRPr sz="2800" b="1" i="0">
                <a:solidFill>
                  <a:srgbClr val="123358"/>
                </a:solidFill>
                <a:latin typeface="Raleway-ExtraBold"/>
                <a:cs typeface="Raleway-ExtraBold"/>
              </a:defRPr>
            </a:lvl1pPr>
          </a:lstStyle>
          <a:p>
            <a:endParaRPr/>
          </a:p>
        </p:txBody>
      </p:sp>
      <p:sp>
        <p:nvSpPr>
          <p:cNvPr id="3" name="Holder 3"/>
          <p:cNvSpPr>
            <a:spLocks noGrp="1"/>
          </p:cNvSpPr>
          <p:nvPr>
            <p:ph type="subTitle" idx="4"/>
          </p:nvPr>
        </p:nvSpPr>
        <p:spPr>
          <a:xfrm>
            <a:off x="2331720" y="5632704"/>
            <a:ext cx="1088136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123358"/>
                </a:solidFill>
                <a:latin typeface="Raleway"/>
                <a:cs typeface="Raleway"/>
              </a:defRPr>
            </a:lvl1pPr>
          </a:lstStyle>
          <a:p>
            <a:pPr marL="12700">
              <a:lnSpc>
                <a:spcPct val="100000"/>
              </a:lnSpc>
              <a:spcBef>
                <a:spcPts val="25"/>
              </a:spcBef>
            </a:pPr>
            <a:r>
              <a:rPr spc="210" dirty="0"/>
              <a:t>UNIVERSID</a:t>
            </a:r>
            <a:r>
              <a:rPr spc="-100" dirty="0"/>
              <a:t> </a:t>
            </a:r>
            <a:r>
              <a:rPr spc="120" dirty="0"/>
              <a:t>AD</a:t>
            </a:r>
            <a:r>
              <a:rPr spc="490" dirty="0"/>
              <a:t> </a:t>
            </a:r>
            <a:r>
              <a:rPr spc="120" dirty="0"/>
              <a:t>DE</a:t>
            </a:r>
            <a:r>
              <a:rPr spc="484" dirty="0"/>
              <a:t> </a:t>
            </a:r>
            <a:r>
              <a:rPr spc="120" dirty="0"/>
              <a:t>GU</a:t>
            </a:r>
            <a:r>
              <a:rPr spc="-100" dirty="0"/>
              <a:t> </a:t>
            </a:r>
            <a:r>
              <a:rPr spc="190" dirty="0"/>
              <a:t>ANAJU</a:t>
            </a:r>
            <a:r>
              <a:rPr spc="-105" dirty="0"/>
              <a:t> </a:t>
            </a:r>
            <a:r>
              <a:rPr dirty="0"/>
              <a:t>A</a:t>
            </a:r>
            <a:r>
              <a:rPr spc="-145" dirty="0"/>
              <a:t> </a:t>
            </a:r>
            <a:r>
              <a:rPr dirty="0"/>
              <a:t>T</a:t>
            </a:r>
            <a:r>
              <a:rPr spc="-105" dirty="0"/>
              <a:t> </a:t>
            </a:r>
            <a:r>
              <a:rPr spc="-50" dirty="0"/>
              <a:t>O</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123358"/>
                </a:solidFill>
                <a:latin typeface="Raleway-ExtraBold"/>
                <a:cs typeface="Raleway-ExtraBold"/>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200" b="0" i="0">
                <a:solidFill>
                  <a:srgbClr val="123358"/>
                </a:solidFill>
                <a:latin typeface="Raleway"/>
                <a:cs typeface="Raleway"/>
              </a:defRPr>
            </a:lvl1pPr>
          </a:lstStyle>
          <a:p>
            <a:pPr marL="12700">
              <a:lnSpc>
                <a:spcPct val="100000"/>
              </a:lnSpc>
              <a:spcBef>
                <a:spcPts val="25"/>
              </a:spcBef>
            </a:pPr>
            <a:r>
              <a:rPr spc="210" dirty="0"/>
              <a:t>UNIVERSID</a:t>
            </a:r>
            <a:r>
              <a:rPr spc="-100" dirty="0"/>
              <a:t> </a:t>
            </a:r>
            <a:r>
              <a:rPr spc="120" dirty="0"/>
              <a:t>AD</a:t>
            </a:r>
            <a:r>
              <a:rPr spc="490" dirty="0"/>
              <a:t> </a:t>
            </a:r>
            <a:r>
              <a:rPr spc="120" dirty="0"/>
              <a:t>DE</a:t>
            </a:r>
            <a:r>
              <a:rPr spc="484" dirty="0"/>
              <a:t> </a:t>
            </a:r>
            <a:r>
              <a:rPr spc="120" dirty="0"/>
              <a:t>GU</a:t>
            </a:r>
            <a:r>
              <a:rPr spc="-100" dirty="0"/>
              <a:t> </a:t>
            </a:r>
            <a:r>
              <a:rPr spc="190" dirty="0"/>
              <a:t>ANAJU</a:t>
            </a:r>
            <a:r>
              <a:rPr spc="-105" dirty="0"/>
              <a:t> </a:t>
            </a:r>
            <a:r>
              <a:rPr dirty="0"/>
              <a:t>A</a:t>
            </a:r>
            <a:r>
              <a:rPr spc="-145" dirty="0"/>
              <a:t> </a:t>
            </a:r>
            <a:r>
              <a:rPr dirty="0"/>
              <a:t>T</a:t>
            </a:r>
            <a:r>
              <a:rPr spc="-105" dirty="0"/>
              <a:t> </a:t>
            </a:r>
            <a:r>
              <a:rPr spc="-50" dirty="0"/>
              <a:t>O</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3/20/2026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123358"/>
                </a:solidFill>
                <a:latin typeface="Raleway-ExtraBold"/>
                <a:cs typeface="Raleway-ExtraBold"/>
              </a:defRPr>
            </a:lvl1pPr>
          </a:lstStyle>
          <a:p>
            <a:endParaRPr/>
          </a:p>
        </p:txBody>
      </p:sp>
      <p:sp>
        <p:nvSpPr>
          <p:cNvPr id="3" name="Holder 3"/>
          <p:cNvSpPr>
            <a:spLocks noGrp="1"/>
          </p:cNvSpPr>
          <p:nvPr>
            <p:ph sz="half" idx="2"/>
          </p:nvPr>
        </p:nvSpPr>
        <p:spPr>
          <a:xfrm>
            <a:off x="777240" y="2313432"/>
            <a:ext cx="6761988"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8005572" y="2313432"/>
            <a:ext cx="6761988"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200" b="0" i="0">
                <a:solidFill>
                  <a:srgbClr val="123358"/>
                </a:solidFill>
                <a:latin typeface="Raleway"/>
                <a:cs typeface="Raleway"/>
              </a:defRPr>
            </a:lvl1pPr>
          </a:lstStyle>
          <a:p>
            <a:pPr marL="12700">
              <a:lnSpc>
                <a:spcPct val="100000"/>
              </a:lnSpc>
              <a:spcBef>
                <a:spcPts val="25"/>
              </a:spcBef>
            </a:pPr>
            <a:r>
              <a:rPr spc="210" dirty="0"/>
              <a:t>UNIVERSID</a:t>
            </a:r>
            <a:r>
              <a:rPr spc="-100" dirty="0"/>
              <a:t> </a:t>
            </a:r>
            <a:r>
              <a:rPr spc="120" dirty="0"/>
              <a:t>AD</a:t>
            </a:r>
            <a:r>
              <a:rPr spc="490" dirty="0"/>
              <a:t> </a:t>
            </a:r>
            <a:r>
              <a:rPr spc="120" dirty="0"/>
              <a:t>DE</a:t>
            </a:r>
            <a:r>
              <a:rPr spc="484" dirty="0"/>
              <a:t> </a:t>
            </a:r>
            <a:r>
              <a:rPr spc="120" dirty="0"/>
              <a:t>GU</a:t>
            </a:r>
            <a:r>
              <a:rPr spc="-100" dirty="0"/>
              <a:t> </a:t>
            </a:r>
            <a:r>
              <a:rPr spc="190" dirty="0"/>
              <a:t>ANAJU</a:t>
            </a:r>
            <a:r>
              <a:rPr spc="-105" dirty="0"/>
              <a:t> </a:t>
            </a:r>
            <a:r>
              <a:rPr dirty="0"/>
              <a:t>A</a:t>
            </a:r>
            <a:r>
              <a:rPr spc="-145" dirty="0"/>
              <a:t> </a:t>
            </a:r>
            <a:r>
              <a:rPr dirty="0"/>
              <a:t>T</a:t>
            </a:r>
            <a:r>
              <a:rPr spc="-105" dirty="0"/>
              <a:t> </a:t>
            </a:r>
            <a:r>
              <a:rPr spc="-50" dirty="0"/>
              <a:t>O</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3/20/2026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123358"/>
                </a:solidFill>
                <a:latin typeface="Raleway-ExtraBold"/>
                <a:cs typeface="Raleway-ExtraBold"/>
              </a:defRPr>
            </a:lvl1pPr>
          </a:lstStyle>
          <a:p>
            <a:endParaRPr/>
          </a:p>
        </p:txBody>
      </p:sp>
      <p:sp>
        <p:nvSpPr>
          <p:cNvPr id="3" name="Holder 3"/>
          <p:cNvSpPr>
            <a:spLocks noGrp="1"/>
          </p:cNvSpPr>
          <p:nvPr>
            <p:ph type="ftr" sz="quarter" idx="5"/>
          </p:nvPr>
        </p:nvSpPr>
        <p:spPr/>
        <p:txBody>
          <a:bodyPr lIns="0" tIns="0" rIns="0" bIns="0"/>
          <a:lstStyle>
            <a:lvl1pPr>
              <a:defRPr sz="1200" b="0" i="0">
                <a:solidFill>
                  <a:srgbClr val="123358"/>
                </a:solidFill>
                <a:latin typeface="Raleway"/>
                <a:cs typeface="Raleway"/>
              </a:defRPr>
            </a:lvl1pPr>
          </a:lstStyle>
          <a:p>
            <a:pPr marL="12700">
              <a:lnSpc>
                <a:spcPct val="100000"/>
              </a:lnSpc>
              <a:spcBef>
                <a:spcPts val="25"/>
              </a:spcBef>
            </a:pPr>
            <a:r>
              <a:rPr spc="210" dirty="0"/>
              <a:t>UNIVERSID</a:t>
            </a:r>
            <a:r>
              <a:rPr spc="-100" dirty="0"/>
              <a:t> </a:t>
            </a:r>
            <a:r>
              <a:rPr spc="120" dirty="0"/>
              <a:t>AD</a:t>
            </a:r>
            <a:r>
              <a:rPr spc="490" dirty="0"/>
              <a:t> </a:t>
            </a:r>
            <a:r>
              <a:rPr spc="120" dirty="0"/>
              <a:t>DE</a:t>
            </a:r>
            <a:r>
              <a:rPr spc="484" dirty="0"/>
              <a:t> </a:t>
            </a:r>
            <a:r>
              <a:rPr spc="120" dirty="0"/>
              <a:t>GU</a:t>
            </a:r>
            <a:r>
              <a:rPr spc="-100" dirty="0"/>
              <a:t> </a:t>
            </a:r>
            <a:r>
              <a:rPr spc="190" dirty="0"/>
              <a:t>ANAJU</a:t>
            </a:r>
            <a:r>
              <a:rPr spc="-105" dirty="0"/>
              <a:t> </a:t>
            </a:r>
            <a:r>
              <a:rPr dirty="0"/>
              <a:t>A</a:t>
            </a:r>
            <a:r>
              <a:rPr spc="-145" dirty="0"/>
              <a:t> </a:t>
            </a:r>
            <a:r>
              <a:rPr dirty="0"/>
              <a:t>T</a:t>
            </a:r>
            <a:r>
              <a:rPr spc="-105" dirty="0"/>
              <a:t> </a:t>
            </a:r>
            <a:r>
              <a:rPr spc="-50" dirty="0"/>
              <a:t>O</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3/20/2026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7284332" y="1678447"/>
            <a:ext cx="1037132" cy="1269504"/>
          </a:xfrm>
          <a:prstGeom prst="rect">
            <a:avLst/>
          </a:prstGeom>
        </p:spPr>
      </p:pic>
      <p:pic>
        <p:nvPicPr>
          <p:cNvPr id="17" name="bg object 17"/>
          <p:cNvPicPr/>
          <p:nvPr/>
        </p:nvPicPr>
        <p:blipFill>
          <a:blip r:embed="rId3" cstate="print"/>
          <a:stretch>
            <a:fillRect/>
          </a:stretch>
        </p:blipFill>
        <p:spPr>
          <a:xfrm>
            <a:off x="195225" y="5987439"/>
            <a:ext cx="85410" cy="707993"/>
          </a:xfrm>
          <a:prstGeom prst="rect">
            <a:avLst/>
          </a:prstGeom>
        </p:spPr>
      </p:pic>
      <p:pic>
        <p:nvPicPr>
          <p:cNvPr id="18" name="bg object 18"/>
          <p:cNvPicPr/>
          <p:nvPr/>
        </p:nvPicPr>
        <p:blipFill>
          <a:blip r:embed="rId4" cstate="print"/>
          <a:stretch>
            <a:fillRect/>
          </a:stretch>
        </p:blipFill>
        <p:spPr>
          <a:xfrm>
            <a:off x="36604" y="6841914"/>
            <a:ext cx="15508195" cy="3216485"/>
          </a:xfrm>
          <a:prstGeom prst="rect">
            <a:avLst/>
          </a:prstGeom>
        </p:spPr>
      </p:pic>
      <p:sp>
        <p:nvSpPr>
          <p:cNvPr id="19" name="bg object 19"/>
          <p:cNvSpPr/>
          <p:nvPr/>
        </p:nvSpPr>
        <p:spPr>
          <a:xfrm>
            <a:off x="12201" y="885005"/>
            <a:ext cx="0" cy="3918585"/>
          </a:xfrm>
          <a:custGeom>
            <a:avLst/>
            <a:gdLst/>
            <a:ahLst/>
            <a:cxnLst/>
            <a:rect l="l" t="t" r="r" b="b"/>
            <a:pathLst>
              <a:path h="3918585">
                <a:moveTo>
                  <a:pt x="0" y="3918375"/>
                </a:moveTo>
                <a:lnTo>
                  <a:pt x="0" y="0"/>
                </a:lnTo>
              </a:path>
            </a:pathLst>
          </a:custGeom>
          <a:ln w="15251">
            <a:solidFill>
              <a:srgbClr val="000000"/>
            </a:solidFill>
          </a:ln>
        </p:spPr>
        <p:txBody>
          <a:bodyPr wrap="square" lIns="0" tIns="0" rIns="0" bIns="0" rtlCol="0"/>
          <a:lstStyle/>
          <a:p>
            <a:endParaRPr/>
          </a:p>
        </p:txBody>
      </p:sp>
      <p:sp>
        <p:nvSpPr>
          <p:cNvPr id="20" name="bg object 20"/>
          <p:cNvSpPr/>
          <p:nvPr/>
        </p:nvSpPr>
        <p:spPr>
          <a:xfrm>
            <a:off x="192174" y="5291652"/>
            <a:ext cx="0" cy="695960"/>
          </a:xfrm>
          <a:custGeom>
            <a:avLst/>
            <a:gdLst/>
            <a:ahLst/>
            <a:cxnLst/>
            <a:rect l="l" t="t" r="r" b="b"/>
            <a:pathLst>
              <a:path h="695960">
                <a:moveTo>
                  <a:pt x="0" y="695786"/>
                </a:moveTo>
                <a:lnTo>
                  <a:pt x="0" y="0"/>
                </a:lnTo>
              </a:path>
            </a:pathLst>
          </a:custGeom>
          <a:ln w="12201">
            <a:solidFill>
              <a:srgbClr val="000000"/>
            </a:solidFill>
          </a:ln>
        </p:spPr>
        <p:txBody>
          <a:bodyPr wrap="square" lIns="0" tIns="0" rIns="0" bIns="0" rtlCol="0"/>
          <a:lstStyle/>
          <a:p>
            <a:endParaRPr/>
          </a:p>
        </p:txBody>
      </p:sp>
      <p:sp>
        <p:nvSpPr>
          <p:cNvPr id="21" name="bg object 21"/>
          <p:cNvSpPr/>
          <p:nvPr/>
        </p:nvSpPr>
        <p:spPr>
          <a:xfrm>
            <a:off x="15311431" y="0"/>
            <a:ext cx="3175" cy="717550"/>
          </a:xfrm>
          <a:custGeom>
            <a:avLst/>
            <a:gdLst/>
            <a:ahLst/>
            <a:cxnLst/>
            <a:rect l="l" t="t" r="r" b="b"/>
            <a:pathLst>
              <a:path w="3175" h="717550">
                <a:moveTo>
                  <a:pt x="0" y="0"/>
                </a:moveTo>
                <a:lnTo>
                  <a:pt x="3050" y="0"/>
                </a:lnTo>
                <a:lnTo>
                  <a:pt x="3050" y="717163"/>
                </a:lnTo>
                <a:lnTo>
                  <a:pt x="0" y="717163"/>
                </a:lnTo>
                <a:lnTo>
                  <a:pt x="0" y="0"/>
                </a:lnTo>
                <a:close/>
              </a:path>
            </a:pathLst>
          </a:custGeom>
          <a:solidFill>
            <a:srgbClr val="000000"/>
          </a:solidFill>
        </p:spPr>
        <p:txBody>
          <a:bodyPr wrap="square" lIns="0" tIns="0" rIns="0" bIns="0" rtlCol="0"/>
          <a:lstStyle/>
          <a:p>
            <a:endParaRPr/>
          </a:p>
        </p:txBody>
      </p:sp>
      <p:sp>
        <p:nvSpPr>
          <p:cNvPr id="22" name="bg object 22"/>
          <p:cNvSpPr/>
          <p:nvPr/>
        </p:nvSpPr>
        <p:spPr>
          <a:xfrm>
            <a:off x="12201" y="48841"/>
            <a:ext cx="14828519" cy="0"/>
          </a:xfrm>
          <a:custGeom>
            <a:avLst/>
            <a:gdLst/>
            <a:ahLst/>
            <a:cxnLst/>
            <a:rect l="l" t="t" r="r" b="b"/>
            <a:pathLst>
              <a:path w="14828519">
                <a:moveTo>
                  <a:pt x="0" y="0"/>
                </a:moveTo>
                <a:lnTo>
                  <a:pt x="14827944" y="0"/>
                </a:lnTo>
              </a:path>
            </a:pathLst>
          </a:custGeom>
          <a:ln w="15258">
            <a:solidFill>
              <a:srgbClr val="000000"/>
            </a:solidFill>
          </a:ln>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defRPr sz="1200" b="0" i="0">
                <a:solidFill>
                  <a:srgbClr val="123358"/>
                </a:solidFill>
                <a:latin typeface="Raleway"/>
                <a:cs typeface="Raleway"/>
              </a:defRPr>
            </a:lvl1pPr>
          </a:lstStyle>
          <a:p>
            <a:pPr marL="12700">
              <a:lnSpc>
                <a:spcPct val="100000"/>
              </a:lnSpc>
              <a:spcBef>
                <a:spcPts val="25"/>
              </a:spcBef>
            </a:pPr>
            <a:r>
              <a:rPr spc="210" dirty="0"/>
              <a:t>UNIVERSID</a:t>
            </a:r>
            <a:r>
              <a:rPr spc="-100" dirty="0"/>
              <a:t> </a:t>
            </a:r>
            <a:r>
              <a:rPr spc="120" dirty="0"/>
              <a:t>AD</a:t>
            </a:r>
            <a:r>
              <a:rPr spc="490" dirty="0"/>
              <a:t> </a:t>
            </a:r>
            <a:r>
              <a:rPr spc="120" dirty="0"/>
              <a:t>DE</a:t>
            </a:r>
            <a:r>
              <a:rPr spc="484" dirty="0"/>
              <a:t> </a:t>
            </a:r>
            <a:r>
              <a:rPr spc="120" dirty="0"/>
              <a:t>GU</a:t>
            </a:r>
            <a:r>
              <a:rPr spc="-100" dirty="0"/>
              <a:t> </a:t>
            </a:r>
            <a:r>
              <a:rPr spc="190" dirty="0"/>
              <a:t>ANAJU</a:t>
            </a:r>
            <a:r>
              <a:rPr spc="-105" dirty="0"/>
              <a:t> </a:t>
            </a:r>
            <a:r>
              <a:rPr dirty="0"/>
              <a:t>A</a:t>
            </a:r>
            <a:r>
              <a:rPr spc="-145" dirty="0"/>
              <a:t> </a:t>
            </a:r>
            <a:r>
              <a:rPr dirty="0"/>
              <a:t>T</a:t>
            </a:r>
            <a:r>
              <a:rPr spc="-105" dirty="0"/>
              <a:t> </a:t>
            </a:r>
            <a:r>
              <a:rPr spc="-50" dirty="0"/>
              <a:t>O</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3/20/2026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15544800" cy="10058400"/>
          </a:xfrm>
          <a:prstGeom prst="rect">
            <a:avLst/>
          </a:prstGeom>
        </p:spPr>
      </p:pic>
      <p:sp>
        <p:nvSpPr>
          <p:cNvPr id="17" name="bg object 17"/>
          <p:cNvSpPr/>
          <p:nvPr/>
        </p:nvSpPr>
        <p:spPr>
          <a:xfrm>
            <a:off x="7236000" y="8935203"/>
            <a:ext cx="1073150" cy="201295"/>
          </a:xfrm>
          <a:custGeom>
            <a:avLst/>
            <a:gdLst/>
            <a:ahLst/>
            <a:cxnLst/>
            <a:rect l="l" t="t" r="r" b="b"/>
            <a:pathLst>
              <a:path w="1073150" h="201295">
                <a:moveTo>
                  <a:pt x="972210" y="0"/>
                </a:moveTo>
                <a:lnTo>
                  <a:pt x="100584" y="0"/>
                </a:lnTo>
                <a:lnTo>
                  <a:pt x="61432" y="7904"/>
                </a:lnTo>
                <a:lnTo>
                  <a:pt x="29460" y="29460"/>
                </a:lnTo>
                <a:lnTo>
                  <a:pt x="7904" y="61432"/>
                </a:lnTo>
                <a:lnTo>
                  <a:pt x="0" y="100583"/>
                </a:lnTo>
                <a:lnTo>
                  <a:pt x="0" y="201167"/>
                </a:lnTo>
                <a:lnTo>
                  <a:pt x="1072794" y="201167"/>
                </a:lnTo>
                <a:lnTo>
                  <a:pt x="1072794" y="100583"/>
                </a:lnTo>
                <a:lnTo>
                  <a:pt x="1064889" y="61432"/>
                </a:lnTo>
                <a:lnTo>
                  <a:pt x="1043333" y="29460"/>
                </a:lnTo>
                <a:lnTo>
                  <a:pt x="1011361" y="7904"/>
                </a:lnTo>
                <a:lnTo>
                  <a:pt x="972210" y="0"/>
                </a:lnTo>
                <a:close/>
              </a:path>
            </a:pathLst>
          </a:custGeom>
          <a:solidFill>
            <a:srgbClr val="123358"/>
          </a:solidFill>
        </p:spPr>
        <p:txBody>
          <a:bodyPr wrap="square" lIns="0" tIns="0" rIns="0" bIns="0" rtlCol="0"/>
          <a:lstStyle/>
          <a:p>
            <a:endParaRPr/>
          </a:p>
        </p:txBody>
      </p:sp>
      <p:sp>
        <p:nvSpPr>
          <p:cNvPr id="18" name="bg object 18"/>
          <p:cNvSpPr/>
          <p:nvPr/>
        </p:nvSpPr>
        <p:spPr>
          <a:xfrm>
            <a:off x="5875196" y="-2"/>
            <a:ext cx="3794760" cy="727710"/>
          </a:xfrm>
          <a:custGeom>
            <a:avLst/>
            <a:gdLst/>
            <a:ahLst/>
            <a:cxnLst/>
            <a:rect l="l" t="t" r="r" b="b"/>
            <a:pathLst>
              <a:path w="3794759" h="727710">
                <a:moveTo>
                  <a:pt x="3794404" y="0"/>
                </a:moveTo>
                <a:lnTo>
                  <a:pt x="0" y="0"/>
                </a:lnTo>
                <a:lnTo>
                  <a:pt x="0" y="363600"/>
                </a:lnTo>
                <a:lnTo>
                  <a:pt x="3319" y="412939"/>
                </a:lnTo>
                <a:lnTo>
                  <a:pt x="12988" y="460260"/>
                </a:lnTo>
                <a:lnTo>
                  <a:pt x="28573" y="505131"/>
                </a:lnTo>
                <a:lnTo>
                  <a:pt x="49641" y="547117"/>
                </a:lnTo>
                <a:lnTo>
                  <a:pt x="75760" y="585787"/>
                </a:lnTo>
                <a:lnTo>
                  <a:pt x="106495" y="620706"/>
                </a:lnTo>
                <a:lnTo>
                  <a:pt x="141414" y="651441"/>
                </a:lnTo>
                <a:lnTo>
                  <a:pt x="180084" y="677560"/>
                </a:lnTo>
                <a:lnTo>
                  <a:pt x="222070" y="698628"/>
                </a:lnTo>
                <a:lnTo>
                  <a:pt x="266941" y="714213"/>
                </a:lnTo>
                <a:lnTo>
                  <a:pt x="314262" y="723882"/>
                </a:lnTo>
                <a:lnTo>
                  <a:pt x="363600" y="727201"/>
                </a:lnTo>
                <a:lnTo>
                  <a:pt x="3430803" y="727201"/>
                </a:lnTo>
                <a:lnTo>
                  <a:pt x="3480142" y="723882"/>
                </a:lnTo>
                <a:lnTo>
                  <a:pt x="3527463" y="714213"/>
                </a:lnTo>
                <a:lnTo>
                  <a:pt x="3572333" y="698628"/>
                </a:lnTo>
                <a:lnTo>
                  <a:pt x="3614320" y="677560"/>
                </a:lnTo>
                <a:lnTo>
                  <a:pt x="3652989" y="651441"/>
                </a:lnTo>
                <a:lnTo>
                  <a:pt x="3687908" y="620706"/>
                </a:lnTo>
                <a:lnTo>
                  <a:pt x="3718643" y="585787"/>
                </a:lnTo>
                <a:lnTo>
                  <a:pt x="3744762" y="547117"/>
                </a:lnTo>
                <a:lnTo>
                  <a:pt x="3765830" y="505131"/>
                </a:lnTo>
                <a:lnTo>
                  <a:pt x="3781416" y="460260"/>
                </a:lnTo>
                <a:lnTo>
                  <a:pt x="3791085" y="412939"/>
                </a:lnTo>
                <a:lnTo>
                  <a:pt x="3794404" y="363600"/>
                </a:lnTo>
                <a:lnTo>
                  <a:pt x="3794404" y="0"/>
                </a:lnTo>
                <a:close/>
              </a:path>
            </a:pathLst>
          </a:custGeom>
          <a:solidFill>
            <a:srgbClr val="FFC82B"/>
          </a:solidFill>
        </p:spPr>
        <p:txBody>
          <a:bodyPr wrap="square" lIns="0" tIns="0" rIns="0" bIns="0" rtlCol="0"/>
          <a:lstStyle/>
          <a:p>
            <a:endParaRPr/>
          </a:p>
        </p:txBody>
      </p:sp>
      <p:sp>
        <p:nvSpPr>
          <p:cNvPr id="19" name="bg object 19"/>
          <p:cNvSpPr/>
          <p:nvPr/>
        </p:nvSpPr>
        <p:spPr>
          <a:xfrm>
            <a:off x="1014350" y="0"/>
            <a:ext cx="13451840" cy="246379"/>
          </a:xfrm>
          <a:custGeom>
            <a:avLst/>
            <a:gdLst/>
            <a:ahLst/>
            <a:cxnLst/>
            <a:rect l="l" t="t" r="r" b="b"/>
            <a:pathLst>
              <a:path w="13451840" h="246379">
                <a:moveTo>
                  <a:pt x="13451293" y="0"/>
                </a:moveTo>
                <a:lnTo>
                  <a:pt x="0" y="0"/>
                </a:lnTo>
                <a:lnTo>
                  <a:pt x="0" y="121759"/>
                </a:lnTo>
                <a:lnTo>
                  <a:pt x="9777" y="170191"/>
                </a:lnTo>
                <a:lnTo>
                  <a:pt x="36439" y="209740"/>
                </a:lnTo>
                <a:lnTo>
                  <a:pt x="75984" y="236404"/>
                </a:lnTo>
                <a:lnTo>
                  <a:pt x="124409" y="246181"/>
                </a:lnTo>
                <a:lnTo>
                  <a:pt x="13326884" y="246181"/>
                </a:lnTo>
                <a:lnTo>
                  <a:pt x="13375309" y="236404"/>
                </a:lnTo>
                <a:lnTo>
                  <a:pt x="13414854" y="209740"/>
                </a:lnTo>
                <a:lnTo>
                  <a:pt x="13441516" y="170191"/>
                </a:lnTo>
                <a:lnTo>
                  <a:pt x="13451293" y="121759"/>
                </a:lnTo>
                <a:lnTo>
                  <a:pt x="13451293" y="0"/>
                </a:lnTo>
                <a:close/>
              </a:path>
            </a:pathLst>
          </a:custGeom>
          <a:solidFill>
            <a:srgbClr val="123358"/>
          </a:solidFill>
        </p:spPr>
        <p:txBody>
          <a:bodyPr wrap="square" lIns="0" tIns="0" rIns="0" bIns="0" rtlCol="0"/>
          <a:lstStyle/>
          <a:p>
            <a:endParaRPr/>
          </a:p>
        </p:txBody>
      </p:sp>
      <p:sp>
        <p:nvSpPr>
          <p:cNvPr id="20" name="bg object 20"/>
          <p:cNvSpPr/>
          <p:nvPr/>
        </p:nvSpPr>
        <p:spPr>
          <a:xfrm>
            <a:off x="2918976" y="9809574"/>
            <a:ext cx="9707245" cy="248920"/>
          </a:xfrm>
          <a:custGeom>
            <a:avLst/>
            <a:gdLst/>
            <a:ahLst/>
            <a:cxnLst/>
            <a:rect l="l" t="t" r="r" b="b"/>
            <a:pathLst>
              <a:path w="9707245" h="248920">
                <a:moveTo>
                  <a:pt x="9582442" y="0"/>
                </a:moveTo>
                <a:lnTo>
                  <a:pt x="124409" y="0"/>
                </a:lnTo>
                <a:lnTo>
                  <a:pt x="75984" y="9777"/>
                </a:lnTo>
                <a:lnTo>
                  <a:pt x="36439" y="36439"/>
                </a:lnTo>
                <a:lnTo>
                  <a:pt x="9777" y="75984"/>
                </a:lnTo>
                <a:lnTo>
                  <a:pt x="0" y="124409"/>
                </a:lnTo>
                <a:lnTo>
                  <a:pt x="0" y="248831"/>
                </a:lnTo>
                <a:lnTo>
                  <a:pt x="9706851" y="248831"/>
                </a:lnTo>
                <a:lnTo>
                  <a:pt x="9706851" y="124409"/>
                </a:lnTo>
                <a:lnTo>
                  <a:pt x="9697074" y="75984"/>
                </a:lnTo>
                <a:lnTo>
                  <a:pt x="9670411" y="36439"/>
                </a:lnTo>
                <a:lnTo>
                  <a:pt x="9630866" y="9777"/>
                </a:lnTo>
                <a:lnTo>
                  <a:pt x="9582442" y="0"/>
                </a:lnTo>
                <a:close/>
              </a:path>
            </a:pathLst>
          </a:custGeom>
          <a:solidFill>
            <a:srgbClr val="FFC82B"/>
          </a:solidFill>
        </p:spPr>
        <p:txBody>
          <a:bodyPr wrap="square" lIns="0" tIns="0" rIns="0" bIns="0" rtlCol="0"/>
          <a:lstStyle/>
          <a:p>
            <a:endParaRPr/>
          </a:p>
        </p:txBody>
      </p:sp>
      <p:sp>
        <p:nvSpPr>
          <p:cNvPr id="2" name="Holder 2"/>
          <p:cNvSpPr>
            <a:spLocks noGrp="1"/>
          </p:cNvSpPr>
          <p:nvPr>
            <p:ph type="title"/>
          </p:nvPr>
        </p:nvSpPr>
        <p:spPr>
          <a:xfrm>
            <a:off x="2190906" y="1240918"/>
            <a:ext cx="11097894" cy="452119"/>
          </a:xfrm>
          <a:prstGeom prst="rect">
            <a:avLst/>
          </a:prstGeom>
        </p:spPr>
        <p:txBody>
          <a:bodyPr wrap="square" lIns="0" tIns="0" rIns="0" bIns="0">
            <a:spAutoFit/>
          </a:bodyPr>
          <a:lstStyle>
            <a:lvl1pPr>
              <a:defRPr sz="2800" b="1" i="0">
                <a:solidFill>
                  <a:srgbClr val="123358"/>
                </a:solidFill>
                <a:latin typeface="Raleway-ExtraBold"/>
                <a:cs typeface="Raleway-ExtraBold"/>
              </a:defRPr>
            </a:lvl1pPr>
          </a:lstStyle>
          <a:p>
            <a:endParaRPr/>
          </a:p>
        </p:txBody>
      </p:sp>
      <p:sp>
        <p:nvSpPr>
          <p:cNvPr id="3" name="Holder 3"/>
          <p:cNvSpPr>
            <a:spLocks noGrp="1"/>
          </p:cNvSpPr>
          <p:nvPr>
            <p:ph type="body" idx="1"/>
          </p:nvPr>
        </p:nvSpPr>
        <p:spPr>
          <a:xfrm>
            <a:off x="777240" y="2313432"/>
            <a:ext cx="1399032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36399" y="9248085"/>
            <a:ext cx="3072129" cy="204470"/>
          </a:xfrm>
          <a:prstGeom prst="rect">
            <a:avLst/>
          </a:prstGeom>
        </p:spPr>
        <p:txBody>
          <a:bodyPr wrap="square" lIns="0" tIns="0" rIns="0" bIns="0">
            <a:spAutoFit/>
          </a:bodyPr>
          <a:lstStyle>
            <a:lvl1pPr>
              <a:defRPr sz="1200" b="0" i="0">
                <a:solidFill>
                  <a:srgbClr val="123358"/>
                </a:solidFill>
                <a:latin typeface="Raleway"/>
                <a:cs typeface="Raleway"/>
              </a:defRPr>
            </a:lvl1pPr>
          </a:lstStyle>
          <a:p>
            <a:pPr marL="12700">
              <a:lnSpc>
                <a:spcPct val="100000"/>
              </a:lnSpc>
              <a:spcBef>
                <a:spcPts val="25"/>
              </a:spcBef>
            </a:pPr>
            <a:r>
              <a:rPr spc="210" dirty="0"/>
              <a:t>UNIVERSID</a:t>
            </a:r>
            <a:r>
              <a:rPr spc="-100" dirty="0"/>
              <a:t> </a:t>
            </a:r>
            <a:r>
              <a:rPr spc="120" dirty="0"/>
              <a:t>AD</a:t>
            </a:r>
            <a:r>
              <a:rPr spc="490" dirty="0"/>
              <a:t> </a:t>
            </a:r>
            <a:r>
              <a:rPr spc="120" dirty="0"/>
              <a:t>DE</a:t>
            </a:r>
            <a:r>
              <a:rPr spc="484" dirty="0"/>
              <a:t> </a:t>
            </a:r>
            <a:r>
              <a:rPr spc="120" dirty="0"/>
              <a:t>GU</a:t>
            </a:r>
            <a:r>
              <a:rPr spc="-100" dirty="0"/>
              <a:t> </a:t>
            </a:r>
            <a:r>
              <a:rPr spc="190" dirty="0"/>
              <a:t>ANAJU</a:t>
            </a:r>
            <a:r>
              <a:rPr spc="-105" dirty="0"/>
              <a:t> </a:t>
            </a:r>
            <a:r>
              <a:rPr dirty="0"/>
              <a:t>A</a:t>
            </a:r>
            <a:r>
              <a:rPr spc="-145" dirty="0"/>
              <a:t> </a:t>
            </a:r>
            <a:r>
              <a:rPr dirty="0"/>
              <a:t>T</a:t>
            </a:r>
            <a:r>
              <a:rPr spc="-105" dirty="0"/>
              <a:t> </a:t>
            </a:r>
            <a:r>
              <a:rPr spc="-50" dirty="0"/>
              <a:t>O</a:t>
            </a:r>
          </a:p>
        </p:txBody>
      </p:sp>
      <p:sp>
        <p:nvSpPr>
          <p:cNvPr id="5" name="Holder 5"/>
          <p:cNvSpPr>
            <a:spLocks noGrp="1"/>
          </p:cNvSpPr>
          <p:nvPr>
            <p:ph type="dt" sz="half" idx="6"/>
          </p:nvPr>
        </p:nvSpPr>
        <p:spPr>
          <a:xfrm>
            <a:off x="777240" y="9354312"/>
            <a:ext cx="3575304"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3/20/2026</a:t>
            </a:fld>
            <a:endParaRPr lang="en-US"/>
          </a:p>
        </p:txBody>
      </p:sp>
      <p:sp>
        <p:nvSpPr>
          <p:cNvPr id="6" name="Holder 6"/>
          <p:cNvSpPr>
            <a:spLocks noGrp="1"/>
          </p:cNvSpPr>
          <p:nvPr>
            <p:ph type="sldNum" sz="quarter" idx="7"/>
          </p:nvPr>
        </p:nvSpPr>
        <p:spPr>
          <a:xfrm>
            <a:off x="11192256" y="9354312"/>
            <a:ext cx="3575304" cy="50292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‹Nº›</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ab.morales@ugto.mx" TargetMode="External"/><Relationship Id="rId2" Type="http://schemas.openxmlformats.org/officeDocument/2006/relationships/hyperlink" Target="mailto:mg.alba@ugto.mx" TargetMode="Externa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image" Target="../media/image20.emf"/><Relationship Id="rId4" Type="http://schemas.openxmlformats.org/officeDocument/2006/relationships/hyperlink" Target="mailto:r.ixta@ugto.mx"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mailto:veromtz@ugto.mx" TargetMode="External"/><Relationship Id="rId2" Type="http://schemas.openxmlformats.org/officeDocument/2006/relationships/hyperlink" Target="mailto:rochamontalvo@ugto.mx" TargetMode="External"/><Relationship Id="rId1" Type="http://schemas.openxmlformats.org/officeDocument/2006/relationships/slideLayout" Target="../slideLayouts/slideLayout3.xml"/><Relationship Id="rId6" Type="http://schemas.openxmlformats.org/officeDocument/2006/relationships/hyperlink" Target="mailto:veronica.torres@ugto.mx" TargetMode="External"/><Relationship Id="rId5" Type="http://schemas.openxmlformats.org/officeDocument/2006/relationships/hyperlink" Target="mailto:r.ixta@ugto.mx" TargetMode="External"/><Relationship Id="rId4" Type="http://schemas.openxmlformats.org/officeDocument/2006/relationships/hyperlink" Target="mailto:david.hdzhdz@ugto.mx"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99530E-5DE2-E682-4B89-2D7DF5C2E62C}"/>
              </a:ext>
            </a:extLst>
          </p:cNvPr>
          <p:cNvSpPr>
            <a:spLocks noGrp="1"/>
          </p:cNvSpPr>
          <p:nvPr>
            <p:ph type="ctrTitle"/>
          </p:nvPr>
        </p:nvSpPr>
        <p:spPr/>
        <p:txBody>
          <a:bodyPr/>
          <a:lstStyle/>
          <a:p>
            <a:endParaRPr lang="es-MX" dirty="0"/>
          </a:p>
        </p:txBody>
      </p:sp>
      <p:sp>
        <p:nvSpPr>
          <p:cNvPr id="3" name="Subtítulo 2">
            <a:extLst>
              <a:ext uri="{FF2B5EF4-FFF2-40B4-BE49-F238E27FC236}">
                <a16:creationId xmlns:a16="http://schemas.microsoft.com/office/drawing/2014/main" id="{D9C5E8FE-6356-3DFE-B83A-CC9ED215DC42}"/>
              </a:ext>
            </a:extLst>
          </p:cNvPr>
          <p:cNvSpPr>
            <a:spLocks noGrp="1"/>
          </p:cNvSpPr>
          <p:nvPr>
            <p:ph type="subTitle" idx="4"/>
          </p:nvPr>
        </p:nvSpPr>
        <p:spPr/>
        <p:txBody>
          <a:bodyPr/>
          <a:lstStyle/>
          <a:p>
            <a:endParaRPr lang="es-MX" dirty="0"/>
          </a:p>
        </p:txBody>
      </p:sp>
      <p:pic>
        <p:nvPicPr>
          <p:cNvPr id="4" name="Imagen 3">
            <a:extLst>
              <a:ext uri="{FF2B5EF4-FFF2-40B4-BE49-F238E27FC236}">
                <a16:creationId xmlns:a16="http://schemas.microsoft.com/office/drawing/2014/main" id="{07AC8127-CF01-7635-05DE-FFB8DE96BF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15712200" cy="11198860"/>
          </a:xfrm>
          <a:prstGeom prst="rect">
            <a:avLst/>
          </a:prstGeom>
        </p:spPr>
      </p:pic>
      <p:sp>
        <p:nvSpPr>
          <p:cNvPr id="5" name="object 2">
            <a:extLst>
              <a:ext uri="{FF2B5EF4-FFF2-40B4-BE49-F238E27FC236}">
                <a16:creationId xmlns:a16="http://schemas.microsoft.com/office/drawing/2014/main" id="{7CCB84B5-65CC-BD64-2AE0-DF365BB647FF}"/>
              </a:ext>
            </a:extLst>
          </p:cNvPr>
          <p:cNvSpPr txBox="1">
            <a:spLocks/>
          </p:cNvSpPr>
          <p:nvPr/>
        </p:nvSpPr>
        <p:spPr>
          <a:xfrm>
            <a:off x="1143000" y="3352800"/>
            <a:ext cx="13944600" cy="5906745"/>
          </a:xfrm>
          <a:prstGeom prst="rect">
            <a:avLst/>
          </a:prstGeom>
        </p:spPr>
        <p:txBody>
          <a:bodyPr vert="horz" wrap="square" lIns="0" tIns="12700" rIns="0" bIns="0" rtlCol="0">
            <a:spAutoFit/>
          </a:bodyPr>
          <a:lstStyle>
            <a:lvl1pPr>
              <a:defRPr sz="2800" b="1" i="0">
                <a:solidFill>
                  <a:srgbClr val="123358"/>
                </a:solidFill>
                <a:latin typeface="Raleway-ExtraBold"/>
                <a:ea typeface="+mj-ea"/>
                <a:cs typeface="Raleway-ExtraBold"/>
              </a:defRPr>
            </a:lvl1pPr>
          </a:lstStyle>
          <a:p>
            <a:pPr marL="12700" algn="ctr">
              <a:spcBef>
                <a:spcPts val="100"/>
              </a:spcBef>
            </a:pPr>
            <a:r>
              <a:rPr lang="es-MX" sz="11500" dirty="0">
                <a:latin typeface="Agency FB" panose="020B0503020202020204" pitchFamily="34" charset="0"/>
              </a:rPr>
              <a:t>Jornadas de Capacitación  </a:t>
            </a:r>
            <a:br>
              <a:rPr lang="es-MX" sz="11500" dirty="0">
                <a:latin typeface="Agency FB" panose="020B0503020202020204" pitchFamily="34" charset="0"/>
              </a:rPr>
            </a:br>
            <a:r>
              <a:rPr lang="es-MX" sz="9000" dirty="0">
                <a:latin typeface="Agency FB" panose="020B0503020202020204" pitchFamily="34" charset="0"/>
              </a:rPr>
              <a:t>2 0 2 6</a:t>
            </a:r>
            <a:br>
              <a:rPr lang="es-MX" sz="9000" dirty="0">
                <a:latin typeface="Agency FB" panose="020B0503020202020204" pitchFamily="34" charset="0"/>
              </a:rPr>
            </a:br>
            <a:br>
              <a:rPr lang="es-MX" sz="3600" spc="165" dirty="0"/>
            </a:br>
            <a:r>
              <a:rPr lang="es-MX" sz="3600" spc="165" dirty="0"/>
              <a:t>Secretaría de Gestión y Desarrollo </a:t>
            </a:r>
            <a:br>
              <a:rPr lang="es-MX" sz="3600" spc="165" dirty="0"/>
            </a:br>
            <a:br>
              <a:rPr lang="es-MX" sz="3600" spc="165" dirty="0"/>
            </a:br>
            <a:r>
              <a:rPr lang="es-MX" sz="3500" spc="165" dirty="0"/>
              <a:t>Dirección de Recursos Financieros.</a:t>
            </a:r>
            <a:br>
              <a:rPr lang="es-MX" sz="3500" spc="165" dirty="0"/>
            </a:br>
            <a:endParaRPr lang="es-MX" sz="3500" spc="195" dirty="0"/>
          </a:p>
        </p:txBody>
      </p:sp>
    </p:spTree>
    <p:extLst>
      <p:ext uri="{BB962C8B-B14F-4D97-AF65-F5344CB8AC3E}">
        <p14:creationId xmlns:p14="http://schemas.microsoft.com/office/powerpoint/2010/main" val="3041324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A9D20-85B7-59C5-4F53-E40C898082F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301C0D4-16AD-D809-008E-AF351E7CABCC}"/>
              </a:ext>
            </a:extLst>
          </p:cNvPr>
          <p:cNvSpPr txBox="1">
            <a:spLocks noGrp="1"/>
          </p:cNvSpPr>
          <p:nvPr>
            <p:ph type="title"/>
          </p:nvPr>
        </p:nvSpPr>
        <p:spPr>
          <a:xfrm>
            <a:off x="2190906" y="914400"/>
            <a:ext cx="11097894" cy="452119"/>
          </a:xfrm>
          <a:prstGeom prst="rect">
            <a:avLst/>
          </a:prstGeom>
        </p:spPr>
        <p:txBody>
          <a:bodyPr vert="horz" wrap="square" lIns="0" tIns="12700" rIns="0" bIns="0" rtlCol="0">
            <a:spAutoFit/>
          </a:bodyPr>
          <a:lstStyle/>
          <a:p>
            <a:pPr marL="12700" algn="ctr">
              <a:lnSpc>
                <a:spcPct val="100000"/>
              </a:lnSpc>
              <a:spcBef>
                <a:spcPts val="100"/>
              </a:spcBef>
            </a:pPr>
            <a:r>
              <a:rPr lang="es-ES" spc="165" dirty="0"/>
              <a:t>ARTÍCULOS MODIFICADOS</a:t>
            </a:r>
            <a:endParaRPr spc="195" dirty="0"/>
          </a:p>
        </p:txBody>
      </p:sp>
      <p:sp>
        <p:nvSpPr>
          <p:cNvPr id="5" name="object 5">
            <a:extLst>
              <a:ext uri="{FF2B5EF4-FFF2-40B4-BE49-F238E27FC236}">
                <a16:creationId xmlns:a16="http://schemas.microsoft.com/office/drawing/2014/main" id="{B269FC8F-4B26-9DBD-DFA4-536B233232F3}"/>
              </a:ext>
            </a:extLst>
          </p:cNvPr>
          <p:cNvSpPr/>
          <p:nvPr/>
        </p:nvSpPr>
        <p:spPr>
          <a:xfrm>
            <a:off x="6242398" y="9133199"/>
            <a:ext cx="3060065" cy="0"/>
          </a:xfrm>
          <a:custGeom>
            <a:avLst/>
            <a:gdLst/>
            <a:ahLst/>
            <a:cxnLst/>
            <a:rect l="l" t="t" r="r" b="b"/>
            <a:pathLst>
              <a:path w="3060065">
                <a:moveTo>
                  <a:pt x="3060001" y="0"/>
                </a:moveTo>
                <a:lnTo>
                  <a:pt x="0" y="0"/>
                </a:lnTo>
              </a:path>
            </a:pathLst>
          </a:custGeom>
          <a:ln w="6350">
            <a:solidFill>
              <a:srgbClr val="123358"/>
            </a:solidFill>
          </a:ln>
        </p:spPr>
        <p:txBody>
          <a:bodyPr wrap="square" lIns="0" tIns="0" rIns="0" bIns="0" rtlCol="0"/>
          <a:lstStyle/>
          <a:p>
            <a:endParaRPr dirty="0"/>
          </a:p>
        </p:txBody>
      </p:sp>
      <p:sp>
        <p:nvSpPr>
          <p:cNvPr id="40" name="object 40">
            <a:extLst>
              <a:ext uri="{FF2B5EF4-FFF2-40B4-BE49-F238E27FC236}">
                <a16:creationId xmlns:a16="http://schemas.microsoft.com/office/drawing/2014/main" id="{06B98E50-9C59-7D3E-711B-79A8EE46D97B}"/>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spc="210" dirty="0"/>
              <a:t>UNIVERSID</a:t>
            </a:r>
            <a:r>
              <a:rPr spc="-100" dirty="0"/>
              <a:t> </a:t>
            </a:r>
            <a:r>
              <a:rPr spc="120" dirty="0"/>
              <a:t>AD</a:t>
            </a:r>
            <a:r>
              <a:rPr spc="490" dirty="0"/>
              <a:t> </a:t>
            </a:r>
            <a:r>
              <a:rPr spc="120" dirty="0"/>
              <a:t>DE</a:t>
            </a:r>
            <a:r>
              <a:rPr spc="484" dirty="0"/>
              <a:t> </a:t>
            </a:r>
            <a:r>
              <a:rPr spc="120" dirty="0"/>
              <a:t>GU</a:t>
            </a:r>
            <a:r>
              <a:rPr spc="-100" dirty="0"/>
              <a:t> </a:t>
            </a:r>
            <a:r>
              <a:rPr spc="190" dirty="0"/>
              <a:t>ANAJU</a:t>
            </a:r>
            <a:r>
              <a:rPr spc="-105" dirty="0"/>
              <a:t> </a:t>
            </a:r>
            <a:r>
              <a:rPr dirty="0"/>
              <a:t>A</a:t>
            </a:r>
            <a:r>
              <a:rPr spc="-145" dirty="0"/>
              <a:t> </a:t>
            </a:r>
            <a:r>
              <a:rPr dirty="0"/>
              <a:t>T</a:t>
            </a:r>
            <a:r>
              <a:rPr spc="-105" dirty="0"/>
              <a:t> </a:t>
            </a:r>
            <a:r>
              <a:rPr spc="-50" dirty="0"/>
              <a:t>O</a:t>
            </a:r>
          </a:p>
        </p:txBody>
      </p:sp>
      <p:sp>
        <p:nvSpPr>
          <p:cNvPr id="4" name="Content Placeholder 2">
            <a:extLst>
              <a:ext uri="{FF2B5EF4-FFF2-40B4-BE49-F238E27FC236}">
                <a16:creationId xmlns:a16="http://schemas.microsoft.com/office/drawing/2014/main" id="{FD8E433C-2E13-5BF8-5C65-82ED6C8F6740}"/>
              </a:ext>
            </a:extLst>
          </p:cNvPr>
          <p:cNvSpPr txBox="1">
            <a:spLocks/>
          </p:cNvSpPr>
          <p:nvPr/>
        </p:nvSpPr>
        <p:spPr>
          <a:xfrm>
            <a:off x="1219200" y="2249206"/>
            <a:ext cx="13106400" cy="6075550"/>
          </a:xfrm>
          <a:prstGeom prst="rect">
            <a:avLst/>
          </a:prstGeom>
        </p:spPr>
        <p:txBody>
          <a:bodyPr wrap="square" lIns="0" tIns="0" rIns="0" bIns="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R="10795" algn="just" eaLnBrk="0" hangingPunct="0"/>
            <a:r>
              <a:rPr lang="es-MX" sz="3000" dirty="0">
                <a:solidFill>
                  <a:schemeClr val="accent1">
                    <a:lumMod val="50000"/>
                  </a:schemeClr>
                </a:solidFill>
                <a:latin typeface="Raleway" pitchFamily="2" charset="0"/>
                <a:ea typeface="Times New Roman" panose="02020603050405020304" pitchFamily="18" charset="0"/>
              </a:rPr>
              <a:t>Para el </a:t>
            </a:r>
            <a:r>
              <a:rPr lang="es-MX" sz="3000" b="1" dirty="0">
                <a:solidFill>
                  <a:schemeClr val="accent1">
                    <a:lumMod val="50000"/>
                  </a:schemeClr>
                </a:solidFill>
                <a:latin typeface="Raleway" pitchFamily="2" charset="0"/>
                <a:ea typeface="Times New Roman" panose="02020603050405020304" pitchFamily="18" charset="0"/>
              </a:rPr>
              <a:t>artículo 59, </a:t>
            </a:r>
            <a:r>
              <a:rPr lang="es-MX" sz="3000" dirty="0">
                <a:solidFill>
                  <a:schemeClr val="accent1">
                    <a:lumMod val="50000"/>
                  </a:schemeClr>
                </a:solidFill>
                <a:latin typeface="Raleway" pitchFamily="2" charset="0"/>
                <a:ea typeface="Times New Roman" panose="02020603050405020304" pitchFamily="18" charset="0"/>
              </a:rPr>
              <a:t>se precisa que solo será necesario adjuntar legible el ticket que se entregue como comprobante. </a:t>
            </a:r>
          </a:p>
          <a:p>
            <a:pPr marR="10795" algn="just" eaLnBrk="0" hangingPunct="0"/>
            <a:endParaRPr lang="es-MX" sz="3000" dirty="0">
              <a:solidFill>
                <a:schemeClr val="accent1">
                  <a:lumMod val="50000"/>
                </a:schemeClr>
              </a:solidFill>
              <a:latin typeface="Raleway" pitchFamily="2" charset="0"/>
              <a:ea typeface="Times New Roman" panose="02020603050405020304" pitchFamily="18" charset="0"/>
            </a:endParaRPr>
          </a:p>
          <a:p>
            <a:pPr algn="r" eaLnBrk="0" hangingPunct="0"/>
            <a:r>
              <a:rPr lang="es-MX" sz="3000" b="1" dirty="0">
                <a:solidFill>
                  <a:schemeClr val="tx2"/>
                </a:solidFill>
                <a:latin typeface="Raleway" pitchFamily="2" charset="0"/>
              </a:rPr>
              <a:t>Datos y requisitos adicionales de los comprobantes de gasto</a:t>
            </a:r>
          </a:p>
          <a:p>
            <a:pPr algn="just" eaLnBrk="0" hangingPunct="0"/>
            <a:r>
              <a:rPr lang="es-MX" sz="3000" dirty="0">
                <a:solidFill>
                  <a:schemeClr val="tx2"/>
                </a:solidFill>
                <a:latin typeface="Raleway" pitchFamily="2" charset="0"/>
              </a:rPr>
              <a:t> </a:t>
            </a:r>
            <a:r>
              <a:rPr lang="es-MX" sz="3000" b="1" i="1" dirty="0">
                <a:solidFill>
                  <a:schemeClr val="tx2"/>
                </a:solidFill>
                <a:latin typeface="Raleway" pitchFamily="2" charset="0"/>
              </a:rPr>
              <a:t>Artículo 59. </a:t>
            </a:r>
            <a:r>
              <a:rPr lang="es-MX" sz="3000" dirty="0">
                <a:solidFill>
                  <a:schemeClr val="tx2"/>
                </a:solidFill>
                <a:latin typeface="Raleway" pitchFamily="2" charset="0"/>
              </a:rPr>
              <a:t>En el caso de que el comprobante fiscal digital por internet (CFDI) haga referencia a otro documento, y no desglose los materiales o servicios adquiridos deberán incluirse ambos (ticket y CFDI), ya que por separado no tendrá validez para el trámite de pago. Todos los ticket que se entreguen como comprobantes deberán ser legibles para asegurar la correcta validación del gasto ante los organismos auditores. </a:t>
            </a:r>
          </a:p>
          <a:p>
            <a:pPr eaLnBrk="0" hangingPunct="0"/>
            <a:r>
              <a:rPr lang="es-MX" sz="3000" dirty="0"/>
              <a:t> </a:t>
            </a:r>
          </a:p>
          <a:p>
            <a:pPr marR="10795" algn="just" eaLnBrk="0" hangingPunct="0"/>
            <a:endParaRPr lang="es-MX" sz="3000" dirty="0">
              <a:solidFill>
                <a:schemeClr val="accent1">
                  <a:lumMod val="50000"/>
                </a:schemeClr>
              </a:solidFill>
              <a:latin typeface="Raleway" pitchFamily="2" charset="0"/>
              <a:ea typeface="Times New Roman" panose="02020603050405020304" pitchFamily="18" charset="0"/>
            </a:endParaRPr>
          </a:p>
          <a:p>
            <a:pPr marR="10795" algn="just" eaLnBrk="0" hangingPunct="0"/>
            <a:endParaRPr lang="es-MX" sz="3000" dirty="0">
              <a:solidFill>
                <a:schemeClr val="accent1">
                  <a:lumMod val="50000"/>
                </a:schemeClr>
              </a:solidFill>
              <a:latin typeface="Raleway" pitchFamily="2" charset="0"/>
              <a:ea typeface="Times New Roman" panose="02020603050405020304" pitchFamily="18" charset="0"/>
            </a:endParaRPr>
          </a:p>
          <a:p>
            <a:pPr marR="10795" algn="just" eaLnBrk="0" hangingPunct="0"/>
            <a:endParaRPr lang="es-MX" sz="2800" b="1" i="1" dirty="0">
              <a:solidFill>
                <a:schemeClr val="accent1">
                  <a:lumMod val="50000"/>
                </a:schemeClr>
              </a:solidFill>
              <a:latin typeface="Raleway" pitchFamily="2" charset="0"/>
              <a:ea typeface="Times New Roman" panose="02020603050405020304" pitchFamily="18" charset="0"/>
            </a:endParaRPr>
          </a:p>
          <a:p>
            <a:pPr marR="10795" algn="just" eaLnBrk="0" hangingPunct="0"/>
            <a:r>
              <a:rPr lang="es-MX" sz="2800" b="1" i="1" dirty="0">
                <a:solidFill>
                  <a:schemeClr val="accent1">
                    <a:lumMod val="50000"/>
                  </a:schemeClr>
                </a:solidFill>
                <a:latin typeface="Raleway" pitchFamily="2" charset="0"/>
                <a:ea typeface="Times New Roman" panose="02020603050405020304" pitchFamily="18" charset="0"/>
              </a:rPr>
              <a:t> </a:t>
            </a:r>
            <a:endParaRPr lang="es-MX" sz="2800" i="1" dirty="0">
              <a:solidFill>
                <a:schemeClr val="accent1">
                  <a:lumMod val="50000"/>
                </a:schemeClr>
              </a:solidFill>
              <a:latin typeface="Raleway" pitchFamily="2" charset="0"/>
              <a:ea typeface="Times New Roman" panose="02020603050405020304" pitchFamily="18" charset="0"/>
            </a:endParaRPr>
          </a:p>
          <a:p>
            <a:pPr marR="76835" lvl="0" algn="just" eaLnBrk="0" hangingPunct="0">
              <a:spcBef>
                <a:spcPts val="185"/>
              </a:spcBef>
              <a:spcAft>
                <a:spcPts val="0"/>
              </a:spcAft>
              <a:buSzPts val="1100"/>
              <a:tabLst>
                <a:tab pos="1296035" algn="l"/>
              </a:tabLst>
            </a:pPr>
            <a:endParaRPr lang="es-ES" sz="2800" b="1" i="1" dirty="0">
              <a:solidFill>
                <a:schemeClr val="accent1">
                  <a:lumMod val="50000"/>
                </a:schemeClr>
              </a:solidFill>
              <a:latin typeface="Raleway" pitchFamily="2" charset="0"/>
            </a:endParaRPr>
          </a:p>
        </p:txBody>
      </p:sp>
    </p:spTree>
    <p:extLst>
      <p:ext uri="{BB962C8B-B14F-4D97-AF65-F5344CB8AC3E}">
        <p14:creationId xmlns:p14="http://schemas.microsoft.com/office/powerpoint/2010/main" val="3245662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B9BF21-1F7C-A3BC-A47A-9D2930D5E61C}"/>
            </a:ext>
          </a:extLst>
        </p:cNvPr>
        <p:cNvGrpSpPr/>
        <p:nvPr/>
      </p:nvGrpSpPr>
      <p:grpSpPr>
        <a:xfrm>
          <a:off x="0" y="0"/>
          <a:ext cx="0" cy="0"/>
          <a:chOff x="0" y="0"/>
          <a:chExt cx="0" cy="0"/>
        </a:xfrm>
      </p:grpSpPr>
      <p:pic>
        <p:nvPicPr>
          <p:cNvPr id="7" name="Imagen 6">
            <a:extLst>
              <a:ext uri="{FF2B5EF4-FFF2-40B4-BE49-F238E27FC236}">
                <a16:creationId xmlns:a16="http://schemas.microsoft.com/office/drawing/2014/main" id="{01D9ED4A-CA54-BFF7-0DDD-E94D319FC3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5544800" cy="10058400"/>
          </a:xfrm>
          <a:prstGeom prst="rect">
            <a:avLst/>
          </a:prstGeom>
        </p:spPr>
      </p:pic>
      <p:sp>
        <p:nvSpPr>
          <p:cNvPr id="8" name="object 2">
            <a:extLst>
              <a:ext uri="{FF2B5EF4-FFF2-40B4-BE49-F238E27FC236}">
                <a16:creationId xmlns:a16="http://schemas.microsoft.com/office/drawing/2014/main" id="{C16EC596-D18E-84EC-524E-0EF1995D04CC}"/>
              </a:ext>
            </a:extLst>
          </p:cNvPr>
          <p:cNvSpPr txBox="1">
            <a:spLocks noGrp="1"/>
          </p:cNvSpPr>
          <p:nvPr>
            <p:ph type="title"/>
          </p:nvPr>
        </p:nvSpPr>
        <p:spPr>
          <a:xfrm>
            <a:off x="2223453" y="4114800"/>
            <a:ext cx="11097894" cy="2505814"/>
          </a:xfrm>
          <a:prstGeom prst="rect">
            <a:avLst/>
          </a:prstGeom>
        </p:spPr>
        <p:txBody>
          <a:bodyPr vert="horz" wrap="square" lIns="0" tIns="12700" rIns="0" bIns="0" rtlCol="0">
            <a:spAutoFit/>
          </a:bodyPr>
          <a:lstStyle/>
          <a:p>
            <a:pPr marL="12700" algn="ctr">
              <a:lnSpc>
                <a:spcPct val="100000"/>
              </a:lnSpc>
              <a:spcBef>
                <a:spcPts val="100"/>
              </a:spcBef>
            </a:pPr>
            <a:r>
              <a:rPr lang="es-MX" sz="6000" spc="165" dirty="0"/>
              <a:t>Departamento de Gestión Presupuestal</a:t>
            </a:r>
            <a:br>
              <a:rPr lang="es-MX" sz="6000" spc="165" dirty="0"/>
            </a:br>
            <a:r>
              <a:rPr lang="es-MX" sz="4200" spc="165" dirty="0"/>
              <a:t>J0rnadas de capacitación 2026.</a:t>
            </a:r>
          </a:p>
        </p:txBody>
      </p:sp>
      <p:sp>
        <p:nvSpPr>
          <p:cNvPr id="2" name="Marcador de número de diapositiva 1">
            <a:extLst>
              <a:ext uri="{FF2B5EF4-FFF2-40B4-BE49-F238E27FC236}">
                <a16:creationId xmlns:a16="http://schemas.microsoft.com/office/drawing/2014/main" id="{2A9F4908-BF6C-EE6E-F1D6-95018F7991C1}"/>
              </a:ext>
            </a:extLst>
          </p:cNvPr>
          <p:cNvSpPr>
            <a:spLocks noGrp="1"/>
          </p:cNvSpPr>
          <p:nvPr>
            <p:ph type="sldNum" sz="quarter" idx="7"/>
          </p:nvPr>
        </p:nvSpPr>
        <p:spPr/>
        <p:txBody>
          <a:bodyPr/>
          <a:lstStyle/>
          <a:p>
            <a:fld id="{B6F15528-21DE-4FAA-801E-634DDDAF4B2B}" type="slidenum">
              <a:rPr lang="es-MX" smtClean="0"/>
              <a:t>11</a:t>
            </a:fld>
            <a:endParaRPr lang="es-MX" dirty="0"/>
          </a:p>
        </p:txBody>
      </p:sp>
      <p:sp>
        <p:nvSpPr>
          <p:cNvPr id="3" name="Marcador de pie de página 2">
            <a:extLst>
              <a:ext uri="{FF2B5EF4-FFF2-40B4-BE49-F238E27FC236}">
                <a16:creationId xmlns:a16="http://schemas.microsoft.com/office/drawing/2014/main" id="{7501BD9D-6E2C-E1E8-0601-39BDA145BF58}"/>
              </a:ext>
            </a:extLst>
          </p:cNvPr>
          <p:cNvSpPr>
            <a:spLocks noGrp="1"/>
          </p:cNvSpPr>
          <p:nvPr>
            <p:ph type="ftr" sz="quarter" idx="5"/>
          </p:nvPr>
        </p:nvSpPr>
        <p:spPr/>
        <p:txBody>
          <a:bodyPr/>
          <a:lstStyle/>
          <a:p>
            <a:pPr marL="12700">
              <a:lnSpc>
                <a:spcPct val="100000"/>
              </a:lnSpc>
              <a:spcBef>
                <a:spcPts val="25"/>
              </a:spcBef>
            </a:pPr>
            <a:r>
              <a:rPr lang="es-MX" spc="210" dirty="0"/>
              <a:t>UNIVERSID</a:t>
            </a:r>
            <a:r>
              <a:rPr lang="es-MX" spc="-100" dirty="0"/>
              <a:t> </a:t>
            </a:r>
            <a:r>
              <a:rPr lang="es-MX" spc="120" dirty="0"/>
              <a:t>AD</a:t>
            </a:r>
            <a:r>
              <a:rPr lang="es-MX" spc="490" dirty="0"/>
              <a:t> </a:t>
            </a:r>
            <a:r>
              <a:rPr lang="es-MX" spc="120" dirty="0"/>
              <a:t>DE</a:t>
            </a:r>
            <a:r>
              <a:rPr lang="es-MX" spc="484" dirty="0"/>
              <a:t> </a:t>
            </a:r>
            <a:r>
              <a:rPr lang="es-MX" spc="120" dirty="0"/>
              <a:t>GU</a:t>
            </a:r>
            <a:r>
              <a:rPr lang="es-MX" spc="-100" dirty="0"/>
              <a:t> </a:t>
            </a:r>
            <a:r>
              <a:rPr lang="es-MX" spc="190" dirty="0"/>
              <a:t>ANAJU</a:t>
            </a:r>
            <a:r>
              <a:rPr lang="es-MX" spc="-105" dirty="0"/>
              <a:t> </a:t>
            </a:r>
            <a:r>
              <a:rPr lang="es-MX" dirty="0"/>
              <a:t>A</a:t>
            </a:r>
            <a:r>
              <a:rPr lang="es-MX" spc="-145" dirty="0"/>
              <a:t> </a:t>
            </a:r>
            <a:r>
              <a:rPr lang="es-MX" dirty="0"/>
              <a:t>T</a:t>
            </a:r>
            <a:r>
              <a:rPr lang="es-MX" spc="-105" dirty="0"/>
              <a:t> </a:t>
            </a:r>
            <a:r>
              <a:rPr lang="es-MX" spc="-50" dirty="0"/>
              <a:t>O</a:t>
            </a:r>
          </a:p>
        </p:txBody>
      </p:sp>
    </p:spTree>
    <p:extLst>
      <p:ext uri="{BB962C8B-B14F-4D97-AF65-F5344CB8AC3E}">
        <p14:creationId xmlns:p14="http://schemas.microsoft.com/office/powerpoint/2010/main" val="547143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94062E9C-4D83-E426-FCE0-72BC4335B342}"/>
              </a:ext>
            </a:extLst>
          </p:cNvPr>
          <p:cNvSpPr txBox="1">
            <a:spLocks noGrp="1"/>
          </p:cNvSpPr>
          <p:nvPr>
            <p:ph type="title"/>
          </p:nvPr>
        </p:nvSpPr>
        <p:spPr>
          <a:xfrm>
            <a:off x="2514600" y="1153887"/>
            <a:ext cx="10515600" cy="566822"/>
          </a:xfrm>
          <a:prstGeom prst="rect">
            <a:avLst/>
          </a:prstGeom>
        </p:spPr>
        <p:txBody>
          <a:bodyPr vert="horz" wrap="square" lIns="0" tIns="12700" rIns="0" bIns="0" rtlCol="0">
            <a:spAutoFit/>
          </a:bodyPr>
          <a:lstStyle/>
          <a:p>
            <a:pPr marL="12700" algn="l">
              <a:spcBef>
                <a:spcPts val="100"/>
              </a:spcBef>
            </a:pPr>
            <a:r>
              <a:rPr lang="es-ES" sz="3600" spc="165" dirty="0"/>
              <a:t>Departamento de Gestión Presupuestal </a:t>
            </a:r>
            <a:endParaRPr sz="3600" spc="195" dirty="0"/>
          </a:p>
        </p:txBody>
      </p:sp>
      <p:sp>
        <p:nvSpPr>
          <p:cNvPr id="5" name="Bocadillo: rectángulo con esquinas redondeadas 4">
            <a:extLst>
              <a:ext uri="{FF2B5EF4-FFF2-40B4-BE49-F238E27FC236}">
                <a16:creationId xmlns:a16="http://schemas.microsoft.com/office/drawing/2014/main" id="{8BCB0AA1-6EB8-FF44-A17D-33A2FCC7BDFD}"/>
              </a:ext>
            </a:extLst>
          </p:cNvPr>
          <p:cNvSpPr/>
          <p:nvPr/>
        </p:nvSpPr>
        <p:spPr>
          <a:xfrm>
            <a:off x="1828800" y="2362201"/>
            <a:ext cx="11887200" cy="762000"/>
          </a:xfrm>
          <a:prstGeom prst="wedgeRoundRectCallout">
            <a:avLst>
              <a:gd name="adj1" fmla="val -3741"/>
              <a:gd name="adj2" fmla="val 94979"/>
              <a:gd name="adj3" fmla="val 16667"/>
            </a:avLst>
          </a:prstGeom>
          <a:solidFill>
            <a:srgbClr val="748A7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rtl="0"/>
            <a:r>
              <a:rPr lang="es-MX" sz="2400" b="1" kern="1200" dirty="0">
                <a:solidFill>
                  <a:schemeClr val="tx1"/>
                </a:solidFill>
                <a:latin typeface="Raleway" pitchFamily="2" charset="0"/>
              </a:rPr>
              <a:t>Acciones para el seguimiento del ejercicio del presupuesto de egresos</a:t>
            </a:r>
          </a:p>
        </p:txBody>
      </p:sp>
      <p:sp>
        <p:nvSpPr>
          <p:cNvPr id="6" name="Bocadillo: rectángulo con esquinas redondeadas 5">
            <a:extLst>
              <a:ext uri="{FF2B5EF4-FFF2-40B4-BE49-F238E27FC236}">
                <a16:creationId xmlns:a16="http://schemas.microsoft.com/office/drawing/2014/main" id="{6CB44158-7123-86FE-21E6-C6FC60403F59}"/>
              </a:ext>
            </a:extLst>
          </p:cNvPr>
          <p:cNvSpPr/>
          <p:nvPr/>
        </p:nvSpPr>
        <p:spPr>
          <a:xfrm>
            <a:off x="1748246" y="3659131"/>
            <a:ext cx="11887200" cy="762000"/>
          </a:xfrm>
          <a:prstGeom prst="wedgeRoundRectCallout">
            <a:avLst>
              <a:gd name="adj1" fmla="val -38564"/>
              <a:gd name="adj2" fmla="val 88493"/>
              <a:gd name="adj3" fmla="val 16667"/>
            </a:avLst>
          </a:prstGeom>
          <a:solidFill>
            <a:srgbClr val="E1DDB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rtl="0"/>
            <a:r>
              <a:rPr lang="es-MX" sz="2400" b="1" kern="1200" dirty="0">
                <a:solidFill>
                  <a:schemeClr val="tx1"/>
                </a:solidFill>
                <a:latin typeface="Raleway" pitchFamily="2" charset="0"/>
              </a:rPr>
              <a:t>Momentos Contables del Egreso</a:t>
            </a:r>
          </a:p>
        </p:txBody>
      </p:sp>
      <p:sp>
        <p:nvSpPr>
          <p:cNvPr id="9" name="Bocadillo: rectángulo con esquinas redondeadas 8">
            <a:extLst>
              <a:ext uri="{FF2B5EF4-FFF2-40B4-BE49-F238E27FC236}">
                <a16:creationId xmlns:a16="http://schemas.microsoft.com/office/drawing/2014/main" id="{0E4D8AF8-BF57-6F46-58D6-AAA6F852847C}"/>
              </a:ext>
            </a:extLst>
          </p:cNvPr>
          <p:cNvSpPr/>
          <p:nvPr/>
        </p:nvSpPr>
        <p:spPr>
          <a:xfrm>
            <a:off x="1735889" y="4956061"/>
            <a:ext cx="11887200" cy="762000"/>
          </a:xfrm>
          <a:prstGeom prst="wedgeRoundRectCallout">
            <a:avLst>
              <a:gd name="adj1" fmla="val -2493"/>
              <a:gd name="adj2" fmla="val 104708"/>
              <a:gd name="adj3" fmla="val 16667"/>
            </a:avLst>
          </a:prstGeom>
          <a:solidFill>
            <a:srgbClr val="5A9C9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rtl="0"/>
            <a:r>
              <a:rPr lang="es-MX" sz="2400" b="1" kern="1200" dirty="0">
                <a:solidFill>
                  <a:schemeClr val="tx1"/>
                </a:solidFill>
                <a:latin typeface="Raleway" pitchFamily="2" charset="0"/>
              </a:rPr>
              <a:t>Puntos a reforzar sobre solicitudes de pago</a:t>
            </a:r>
          </a:p>
        </p:txBody>
      </p:sp>
      <p:sp>
        <p:nvSpPr>
          <p:cNvPr id="2" name="Bocadillo: rectángulo con esquinas redondeadas 1">
            <a:extLst>
              <a:ext uri="{FF2B5EF4-FFF2-40B4-BE49-F238E27FC236}">
                <a16:creationId xmlns:a16="http://schemas.microsoft.com/office/drawing/2014/main" id="{1D692DDB-FA24-A3C1-EB2A-44BEBD787E26}"/>
              </a:ext>
            </a:extLst>
          </p:cNvPr>
          <p:cNvSpPr/>
          <p:nvPr/>
        </p:nvSpPr>
        <p:spPr>
          <a:xfrm>
            <a:off x="1702937" y="6309241"/>
            <a:ext cx="11887200" cy="762000"/>
          </a:xfrm>
          <a:prstGeom prst="wedgeRoundRectCallout">
            <a:avLst>
              <a:gd name="adj1" fmla="val -38252"/>
              <a:gd name="adj2" fmla="val 120924"/>
              <a:gd name="adj3" fmla="val 16667"/>
            </a:avLst>
          </a:prstGeom>
          <a:solidFill>
            <a:srgbClr val="ECC89C"/>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nchorCtr="0"/>
          <a:lstStyle/>
          <a:p>
            <a:pPr algn="ctr" defTabSz="457200" rtl="0"/>
            <a:r>
              <a:rPr lang="es-MX" sz="2400" b="1" kern="1200" dirty="0">
                <a:solidFill>
                  <a:schemeClr val="tx1"/>
                </a:solidFill>
                <a:latin typeface="Raleway" pitchFamily="2" charset="0"/>
              </a:rPr>
              <a:t>Dispersión de Ingresos recaudados en el Presupuesto de Egresos </a:t>
            </a:r>
          </a:p>
        </p:txBody>
      </p:sp>
      <p:sp>
        <p:nvSpPr>
          <p:cNvPr id="3" name="Bocadillo: rectángulo con esquinas redondeadas 2">
            <a:extLst>
              <a:ext uri="{FF2B5EF4-FFF2-40B4-BE49-F238E27FC236}">
                <a16:creationId xmlns:a16="http://schemas.microsoft.com/office/drawing/2014/main" id="{9EDDE7B0-1249-349C-A4F2-D0BF0C5F5B94}"/>
              </a:ext>
            </a:extLst>
          </p:cNvPr>
          <p:cNvSpPr/>
          <p:nvPr/>
        </p:nvSpPr>
        <p:spPr>
          <a:xfrm>
            <a:off x="1702937" y="7702377"/>
            <a:ext cx="11887200" cy="762000"/>
          </a:xfrm>
          <a:prstGeom prst="wedgeRoundRectCallout">
            <a:avLst>
              <a:gd name="adj1" fmla="val -4364"/>
              <a:gd name="adj2" fmla="val 99843"/>
              <a:gd name="adj3" fmla="val 16667"/>
            </a:avLst>
          </a:prstGeom>
          <a:solidFill>
            <a:srgbClr val="9DCBC4"/>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457200" rtl="0"/>
            <a:r>
              <a:rPr lang="es-MX" sz="2400" b="1" kern="1200" dirty="0">
                <a:solidFill>
                  <a:schemeClr val="tx1"/>
                </a:solidFill>
                <a:latin typeface="Raleway" pitchFamily="2" charset="0"/>
              </a:rPr>
              <a:t>Transferencias a través de formato Excel</a:t>
            </a:r>
          </a:p>
        </p:txBody>
      </p:sp>
    </p:spTree>
    <p:extLst>
      <p:ext uri="{BB962C8B-B14F-4D97-AF65-F5344CB8AC3E}">
        <p14:creationId xmlns:p14="http://schemas.microsoft.com/office/powerpoint/2010/main" val="2223787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71A17D-45CC-37C3-CB9A-D93EAB67B50B}"/>
              </a:ext>
            </a:extLst>
          </p:cNvPr>
          <p:cNvSpPr>
            <a:spLocks noGrp="1"/>
          </p:cNvSpPr>
          <p:nvPr>
            <p:ph type="title"/>
          </p:nvPr>
        </p:nvSpPr>
        <p:spPr>
          <a:xfrm>
            <a:off x="640222" y="816085"/>
            <a:ext cx="14476860" cy="550928"/>
          </a:xfrm>
        </p:spPr>
        <p:txBody>
          <a:bodyPr anchor="ctr" anchorCtr="0">
            <a:noAutofit/>
          </a:bodyPr>
          <a:lstStyle/>
          <a:p>
            <a:pPr algn="ctr"/>
            <a:r>
              <a:rPr lang="es-MX" dirty="0">
                <a:latin typeface="Raleway" pitchFamily="2" charset="0"/>
              </a:rPr>
              <a:t>Acciones para el seguimiento del ejercicio del presupuesto de egresos</a:t>
            </a:r>
          </a:p>
        </p:txBody>
      </p:sp>
      <p:grpSp>
        <p:nvGrpSpPr>
          <p:cNvPr id="49" name="Grupo 48">
            <a:extLst>
              <a:ext uri="{FF2B5EF4-FFF2-40B4-BE49-F238E27FC236}">
                <a16:creationId xmlns:a16="http://schemas.microsoft.com/office/drawing/2014/main" id="{603CC488-BAB2-E421-727B-A85C6CDBCB8E}"/>
              </a:ext>
            </a:extLst>
          </p:cNvPr>
          <p:cNvGrpSpPr/>
          <p:nvPr/>
        </p:nvGrpSpPr>
        <p:grpSpPr>
          <a:xfrm>
            <a:off x="608527" y="1981200"/>
            <a:ext cx="14402873" cy="6932948"/>
            <a:chOff x="608527" y="1676400"/>
            <a:chExt cx="14402873" cy="7237748"/>
          </a:xfrm>
        </p:grpSpPr>
        <p:cxnSp>
          <p:nvCxnSpPr>
            <p:cNvPr id="7" name="Conector recto 6">
              <a:extLst>
                <a:ext uri="{FF2B5EF4-FFF2-40B4-BE49-F238E27FC236}">
                  <a16:creationId xmlns:a16="http://schemas.microsoft.com/office/drawing/2014/main" id="{0430361C-E83A-E009-8CEF-A59965803F49}"/>
                </a:ext>
              </a:extLst>
            </p:cNvPr>
            <p:cNvCxnSpPr>
              <a:cxnSpLocks/>
            </p:cNvCxnSpPr>
            <p:nvPr/>
          </p:nvCxnSpPr>
          <p:spPr>
            <a:xfrm>
              <a:off x="7839998" y="2097929"/>
              <a:ext cx="39206" cy="6004455"/>
            </a:xfrm>
            <a:prstGeom prst="line">
              <a:avLst/>
            </a:prstGeom>
            <a:ln>
              <a:solidFill>
                <a:schemeClr val="tx1">
                  <a:lumMod val="50000"/>
                  <a:lumOff val="50000"/>
                </a:schemeClr>
              </a:solidFill>
              <a:prstDash val="dashDot"/>
            </a:ln>
          </p:spPr>
          <p:style>
            <a:lnRef idx="2">
              <a:schemeClr val="accent1"/>
            </a:lnRef>
            <a:fillRef idx="0">
              <a:schemeClr val="accent1"/>
            </a:fillRef>
            <a:effectRef idx="1">
              <a:schemeClr val="accent1"/>
            </a:effectRef>
            <a:fontRef idx="minor">
              <a:schemeClr val="tx1"/>
            </a:fontRef>
          </p:style>
        </p:cxnSp>
        <p:grpSp>
          <p:nvGrpSpPr>
            <p:cNvPr id="8" name="Grupo 7">
              <a:extLst>
                <a:ext uri="{FF2B5EF4-FFF2-40B4-BE49-F238E27FC236}">
                  <a16:creationId xmlns:a16="http://schemas.microsoft.com/office/drawing/2014/main" id="{DC0A3E1B-7277-4AF3-01CF-7A79A30C6D2D}"/>
                </a:ext>
              </a:extLst>
            </p:cNvPr>
            <p:cNvGrpSpPr/>
            <p:nvPr/>
          </p:nvGrpSpPr>
          <p:grpSpPr>
            <a:xfrm>
              <a:off x="640222" y="1676400"/>
              <a:ext cx="14361517" cy="683636"/>
              <a:chOff x="7031752" y="786514"/>
              <a:chExt cx="11847067" cy="1186416"/>
            </a:xfrm>
          </p:grpSpPr>
          <p:sp>
            <p:nvSpPr>
              <p:cNvPr id="29" name="CuadroTexto 28">
                <a:extLst>
                  <a:ext uri="{FF2B5EF4-FFF2-40B4-BE49-F238E27FC236}">
                    <a16:creationId xmlns:a16="http://schemas.microsoft.com/office/drawing/2014/main" id="{6E05DEB2-F08A-1B53-F2B3-BB641629405E}"/>
                  </a:ext>
                </a:extLst>
              </p:cNvPr>
              <p:cNvSpPr txBox="1"/>
              <p:nvPr/>
            </p:nvSpPr>
            <p:spPr>
              <a:xfrm>
                <a:off x="7762621" y="1031273"/>
                <a:ext cx="4990539" cy="694371"/>
              </a:xfrm>
              <a:prstGeom prst="rect">
                <a:avLst/>
              </a:prstGeom>
              <a:noFill/>
            </p:spPr>
            <p:txBody>
              <a:bodyPr wrap="square" rtlCol="0">
                <a:spAutoFit/>
              </a:bodyPr>
              <a:lstStyle/>
              <a:p>
                <a:pPr marL="457200" indent="-457200" algn="ctr">
                  <a:buFont typeface="+mj-lt"/>
                  <a:buAutoNum type="arabicPeriod"/>
                </a:pPr>
                <a:r>
                  <a:rPr lang="es-419" sz="2000" b="1" dirty="0">
                    <a:latin typeface="Raleway" pitchFamily="2" charset="0"/>
                  </a:rPr>
                  <a:t>Retiro de recurso</a:t>
                </a:r>
                <a:endParaRPr lang="es-MX" sz="2000" b="1" dirty="0">
                  <a:latin typeface="Raleway" pitchFamily="2" charset="0"/>
                </a:endParaRPr>
              </a:p>
            </p:txBody>
          </p:sp>
          <p:sp>
            <p:nvSpPr>
              <p:cNvPr id="30" name="Rounded Rectangle 3">
                <a:extLst>
                  <a:ext uri="{FF2B5EF4-FFF2-40B4-BE49-F238E27FC236}">
                    <a16:creationId xmlns:a16="http://schemas.microsoft.com/office/drawing/2014/main" id="{BB59A048-C50B-9703-BF33-E3F25A851981}"/>
                  </a:ext>
                </a:extLst>
              </p:cNvPr>
              <p:cNvSpPr/>
              <p:nvPr/>
            </p:nvSpPr>
            <p:spPr>
              <a:xfrm>
                <a:off x="7031752" y="786514"/>
                <a:ext cx="5739368" cy="1186416"/>
              </a:xfrm>
              <a:custGeom>
                <a:avLst/>
                <a:gdLst/>
                <a:ahLst/>
                <a:cxnLst/>
                <a:rect l="0" t="0" r="0" b="0"/>
                <a:pathLst>
                  <a:path w="3009235" h="737190">
                    <a:moveTo>
                      <a:pt x="368595" y="0"/>
                    </a:moveTo>
                    <a:lnTo>
                      <a:pt x="3009235" y="0"/>
                    </a:lnTo>
                    <a:moveTo>
                      <a:pt x="3009235" y="737190"/>
                    </a:moveTo>
                    <a:lnTo>
                      <a:pt x="368595" y="737190"/>
                    </a:lnTo>
                    <a:moveTo>
                      <a:pt x="368595" y="737190"/>
                    </a:moveTo>
                    <a:cubicBezTo>
                      <a:pt x="165025" y="737190"/>
                      <a:pt x="0" y="572165"/>
                      <a:pt x="0" y="368595"/>
                    </a:cubicBezTo>
                    <a:cubicBezTo>
                      <a:pt x="0" y="165025"/>
                      <a:pt x="165025" y="0"/>
                      <a:pt x="368595" y="0"/>
                    </a:cubicBezTo>
                    <a:moveTo>
                      <a:pt x="3009235" y="0"/>
                    </a:moveTo>
                    <a:lnTo>
                      <a:pt x="3009235" y="737190"/>
                    </a:lnTo>
                  </a:path>
                </a:pathLst>
              </a:custGeom>
              <a:solidFill>
                <a:schemeClr val="accent1"/>
              </a:solidFill>
              <a:ln w="11518">
                <a:solidFill>
                  <a:srgbClr val="00206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p>
            </p:txBody>
          </p:sp>
          <p:sp>
            <p:nvSpPr>
              <p:cNvPr id="32" name="CuadroTexto 31">
                <a:extLst>
                  <a:ext uri="{FF2B5EF4-FFF2-40B4-BE49-F238E27FC236}">
                    <a16:creationId xmlns:a16="http://schemas.microsoft.com/office/drawing/2014/main" id="{410EFDE0-9821-3874-3B5A-841A65F3D8BA}"/>
                  </a:ext>
                </a:extLst>
              </p:cNvPr>
              <p:cNvSpPr txBox="1"/>
              <p:nvPr/>
            </p:nvSpPr>
            <p:spPr>
              <a:xfrm>
                <a:off x="13095487" y="850535"/>
                <a:ext cx="5783332" cy="1014848"/>
              </a:xfrm>
              <a:prstGeom prst="rect">
                <a:avLst/>
              </a:prstGeom>
              <a:noFill/>
            </p:spPr>
            <p:txBody>
              <a:bodyPr wrap="square" rtlCol="0">
                <a:spAutoFit/>
              </a:bodyPr>
              <a:lstStyle/>
              <a:p>
                <a:pPr algn="just"/>
                <a:r>
                  <a:rPr lang="es-ES" sz="1600" dirty="0">
                    <a:latin typeface="Raleway" pitchFamily="2" charset="0"/>
                  </a:rPr>
                  <a:t>Continuar con el retiro de recurso de operación (ordinarios) al cierre de cada trimestre para eficientar la distribución de recurso.</a:t>
                </a:r>
                <a:endParaRPr lang="es-MX" sz="1600" dirty="0">
                  <a:latin typeface="Raleway" pitchFamily="2" charset="0"/>
                </a:endParaRPr>
              </a:p>
            </p:txBody>
          </p:sp>
        </p:grpSp>
        <p:grpSp>
          <p:nvGrpSpPr>
            <p:cNvPr id="9" name="Grupo 8">
              <a:extLst>
                <a:ext uri="{FF2B5EF4-FFF2-40B4-BE49-F238E27FC236}">
                  <a16:creationId xmlns:a16="http://schemas.microsoft.com/office/drawing/2014/main" id="{FC79B52B-8E2B-5F62-6A57-4600C353C53B}"/>
                </a:ext>
              </a:extLst>
            </p:cNvPr>
            <p:cNvGrpSpPr/>
            <p:nvPr/>
          </p:nvGrpSpPr>
          <p:grpSpPr>
            <a:xfrm>
              <a:off x="609600" y="2577239"/>
              <a:ext cx="14401800" cy="684549"/>
              <a:chOff x="6989516" y="2246484"/>
              <a:chExt cx="11880296" cy="1188000"/>
            </a:xfrm>
          </p:grpSpPr>
          <p:sp>
            <p:nvSpPr>
              <p:cNvPr id="25" name="Rounded Rectangle 1">
                <a:extLst>
                  <a:ext uri="{FF2B5EF4-FFF2-40B4-BE49-F238E27FC236}">
                    <a16:creationId xmlns:a16="http://schemas.microsoft.com/office/drawing/2014/main" id="{7893E53F-DAE1-7720-0B64-7AE3A04FBE3B}"/>
                  </a:ext>
                </a:extLst>
              </p:cNvPr>
              <p:cNvSpPr/>
              <p:nvPr/>
            </p:nvSpPr>
            <p:spPr>
              <a:xfrm>
                <a:off x="13131412" y="2246484"/>
                <a:ext cx="5738400" cy="1188000"/>
              </a:xfrm>
              <a:custGeom>
                <a:avLst/>
                <a:gdLst/>
                <a:ahLst/>
                <a:cxnLst/>
                <a:rect l="0" t="0" r="0" b="0"/>
                <a:pathLst>
                  <a:path w="2515495" h="737190">
                    <a:moveTo>
                      <a:pt x="2146899" y="737190"/>
                    </a:moveTo>
                    <a:lnTo>
                      <a:pt x="0" y="737190"/>
                    </a:lnTo>
                    <a:moveTo>
                      <a:pt x="0" y="0"/>
                    </a:moveTo>
                    <a:lnTo>
                      <a:pt x="2146899" y="0"/>
                    </a:lnTo>
                    <a:moveTo>
                      <a:pt x="2146899" y="0"/>
                    </a:moveTo>
                    <a:cubicBezTo>
                      <a:pt x="2350469" y="0"/>
                      <a:pt x="2515495" y="165025"/>
                      <a:pt x="2515495" y="368595"/>
                    </a:cubicBezTo>
                    <a:cubicBezTo>
                      <a:pt x="2515495" y="572165"/>
                      <a:pt x="2350469" y="737190"/>
                      <a:pt x="2146899" y="737190"/>
                    </a:cubicBezTo>
                    <a:moveTo>
                      <a:pt x="0" y="737190"/>
                    </a:moveTo>
                    <a:lnTo>
                      <a:pt x="0" y="0"/>
                    </a:lnTo>
                  </a:path>
                </a:pathLst>
              </a:custGeom>
              <a:solidFill>
                <a:schemeClr val="accent2">
                  <a:lumMod val="60000"/>
                  <a:lumOff val="40000"/>
                </a:schemeClr>
              </a:solidFill>
              <a:ln w="11518">
                <a:solidFill>
                  <a:srgbClr val="00206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p>
            </p:txBody>
          </p:sp>
          <p:sp>
            <p:nvSpPr>
              <p:cNvPr id="27" name="CuadroTexto 26">
                <a:extLst>
                  <a:ext uri="{FF2B5EF4-FFF2-40B4-BE49-F238E27FC236}">
                    <a16:creationId xmlns:a16="http://schemas.microsoft.com/office/drawing/2014/main" id="{74342149-BBE9-7082-9E5C-A1367B62CEB7}"/>
                  </a:ext>
                </a:extLst>
              </p:cNvPr>
              <p:cNvSpPr txBox="1"/>
              <p:nvPr/>
            </p:nvSpPr>
            <p:spPr>
              <a:xfrm>
                <a:off x="13131412" y="2490420"/>
                <a:ext cx="4878756" cy="709072"/>
              </a:xfrm>
              <a:prstGeom prst="rect">
                <a:avLst/>
              </a:prstGeom>
              <a:noFill/>
            </p:spPr>
            <p:txBody>
              <a:bodyPr wrap="square" rtlCol="0">
                <a:spAutoFit/>
              </a:bodyPr>
              <a:lstStyle/>
              <a:p>
                <a:pPr marL="457200" indent="-457200" algn="ctr">
                  <a:buFont typeface="+mj-lt"/>
                  <a:buAutoNum type="arabicPeriod" startAt="2"/>
                </a:pPr>
                <a:r>
                  <a:rPr lang="es-419" sz="2000" b="1" dirty="0">
                    <a:latin typeface="Raleway" pitchFamily="2" charset="0"/>
                  </a:rPr>
                  <a:t>Conclusión de reservas</a:t>
                </a:r>
                <a:endParaRPr lang="es-MX" sz="2000" b="1" dirty="0">
                  <a:latin typeface="Raleway" pitchFamily="2" charset="0"/>
                </a:endParaRPr>
              </a:p>
            </p:txBody>
          </p:sp>
          <p:sp>
            <p:nvSpPr>
              <p:cNvPr id="28" name="CuadroTexto 27">
                <a:extLst>
                  <a:ext uri="{FF2B5EF4-FFF2-40B4-BE49-F238E27FC236}">
                    <a16:creationId xmlns:a16="http://schemas.microsoft.com/office/drawing/2014/main" id="{FF0285F2-E7A1-5D4C-54BD-593F0C124942}"/>
                  </a:ext>
                </a:extLst>
              </p:cNvPr>
              <p:cNvSpPr txBox="1"/>
              <p:nvPr/>
            </p:nvSpPr>
            <p:spPr>
              <a:xfrm>
                <a:off x="6989516" y="2260147"/>
                <a:ext cx="5804053" cy="1014847"/>
              </a:xfrm>
              <a:prstGeom prst="rect">
                <a:avLst/>
              </a:prstGeom>
              <a:noFill/>
            </p:spPr>
            <p:txBody>
              <a:bodyPr wrap="square" rtlCol="0">
                <a:spAutoFit/>
              </a:bodyPr>
              <a:lstStyle/>
              <a:p>
                <a:pPr algn="just"/>
                <a:r>
                  <a:rPr lang="es-419" sz="1600" dirty="0">
                    <a:latin typeface="Raleway" pitchFamily="2" charset="0"/>
                  </a:rPr>
                  <a:t>Concluir mensualmente las reservas no utilizadas o aquellas que presenten saldos remanentes.</a:t>
                </a:r>
                <a:endParaRPr lang="es-MX" sz="1600" dirty="0">
                  <a:latin typeface="Raleway" pitchFamily="2" charset="0"/>
                </a:endParaRPr>
              </a:p>
            </p:txBody>
          </p:sp>
        </p:grpSp>
        <p:grpSp>
          <p:nvGrpSpPr>
            <p:cNvPr id="10" name="Grupo 9">
              <a:extLst>
                <a:ext uri="{FF2B5EF4-FFF2-40B4-BE49-F238E27FC236}">
                  <a16:creationId xmlns:a16="http://schemas.microsoft.com/office/drawing/2014/main" id="{3F1F11B1-0D18-2BF6-7506-86C322720D66}"/>
                </a:ext>
              </a:extLst>
            </p:cNvPr>
            <p:cNvGrpSpPr/>
            <p:nvPr/>
          </p:nvGrpSpPr>
          <p:grpSpPr>
            <a:xfrm>
              <a:off x="688013" y="3357966"/>
              <a:ext cx="14318064" cy="683636"/>
              <a:chOff x="7054201" y="3873239"/>
              <a:chExt cx="11811221" cy="1186416"/>
            </a:xfrm>
          </p:grpSpPr>
          <p:sp>
            <p:nvSpPr>
              <p:cNvPr id="21" name="Rounded Rectangle 3">
                <a:extLst>
                  <a:ext uri="{FF2B5EF4-FFF2-40B4-BE49-F238E27FC236}">
                    <a16:creationId xmlns:a16="http://schemas.microsoft.com/office/drawing/2014/main" id="{0AE3E9D1-90D3-48E3-AEDF-AC7B640D2392}"/>
                  </a:ext>
                </a:extLst>
              </p:cNvPr>
              <p:cNvSpPr/>
              <p:nvPr/>
            </p:nvSpPr>
            <p:spPr>
              <a:xfrm>
                <a:off x="7054201" y="3873239"/>
                <a:ext cx="5739368" cy="1186416"/>
              </a:xfrm>
              <a:custGeom>
                <a:avLst/>
                <a:gdLst/>
                <a:ahLst/>
                <a:cxnLst/>
                <a:rect l="0" t="0" r="0" b="0"/>
                <a:pathLst>
                  <a:path w="3009235" h="737190">
                    <a:moveTo>
                      <a:pt x="368595" y="0"/>
                    </a:moveTo>
                    <a:lnTo>
                      <a:pt x="3009235" y="0"/>
                    </a:lnTo>
                    <a:moveTo>
                      <a:pt x="3009235" y="737190"/>
                    </a:moveTo>
                    <a:lnTo>
                      <a:pt x="368595" y="737190"/>
                    </a:lnTo>
                    <a:moveTo>
                      <a:pt x="368595" y="737190"/>
                    </a:moveTo>
                    <a:cubicBezTo>
                      <a:pt x="165025" y="737190"/>
                      <a:pt x="0" y="572165"/>
                      <a:pt x="0" y="368595"/>
                    </a:cubicBezTo>
                    <a:cubicBezTo>
                      <a:pt x="0" y="165025"/>
                      <a:pt x="165025" y="0"/>
                      <a:pt x="368595" y="0"/>
                    </a:cubicBezTo>
                    <a:moveTo>
                      <a:pt x="3009235" y="0"/>
                    </a:moveTo>
                    <a:lnTo>
                      <a:pt x="3009235" y="737190"/>
                    </a:lnTo>
                  </a:path>
                </a:pathLst>
              </a:custGeom>
              <a:solidFill>
                <a:srgbClr val="7E75F7"/>
              </a:solidFill>
              <a:ln w="11518">
                <a:solidFill>
                  <a:srgbClr val="00206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p>
            </p:txBody>
          </p:sp>
          <p:sp>
            <p:nvSpPr>
              <p:cNvPr id="23" name="CuadroTexto 22">
                <a:extLst>
                  <a:ext uri="{FF2B5EF4-FFF2-40B4-BE49-F238E27FC236}">
                    <a16:creationId xmlns:a16="http://schemas.microsoft.com/office/drawing/2014/main" id="{6D47DC6B-B543-A26F-8A1E-9A579B7C8968}"/>
                  </a:ext>
                </a:extLst>
              </p:cNvPr>
              <p:cNvSpPr txBox="1"/>
              <p:nvPr/>
            </p:nvSpPr>
            <p:spPr>
              <a:xfrm>
                <a:off x="7745645" y="4233694"/>
                <a:ext cx="5055222" cy="694371"/>
              </a:xfrm>
              <a:prstGeom prst="rect">
                <a:avLst/>
              </a:prstGeom>
              <a:noFill/>
            </p:spPr>
            <p:txBody>
              <a:bodyPr wrap="square" rtlCol="0">
                <a:spAutoFit/>
              </a:bodyPr>
              <a:lstStyle/>
              <a:p>
                <a:pPr marL="457200" indent="-457200" algn="ctr">
                  <a:buFont typeface="+mj-lt"/>
                  <a:buAutoNum type="arabicPeriod" startAt="3"/>
                </a:pPr>
                <a:r>
                  <a:rPr lang="es-419" sz="2000" b="1" dirty="0">
                    <a:latin typeface="Raleway" pitchFamily="2" charset="0"/>
                  </a:rPr>
                  <a:t>Recalendarización de saldos</a:t>
                </a:r>
                <a:endParaRPr lang="es-MX" sz="2000" b="1" dirty="0">
                  <a:latin typeface="Raleway" pitchFamily="2" charset="0"/>
                </a:endParaRPr>
              </a:p>
            </p:txBody>
          </p:sp>
          <p:sp>
            <p:nvSpPr>
              <p:cNvPr id="24" name="CuadroTexto 23">
                <a:extLst>
                  <a:ext uri="{FF2B5EF4-FFF2-40B4-BE49-F238E27FC236}">
                    <a16:creationId xmlns:a16="http://schemas.microsoft.com/office/drawing/2014/main" id="{885173C3-C80E-C69B-F2B4-20289F0E843A}"/>
                  </a:ext>
                </a:extLst>
              </p:cNvPr>
              <p:cNvSpPr txBox="1"/>
              <p:nvPr/>
            </p:nvSpPr>
            <p:spPr>
              <a:xfrm>
                <a:off x="13114432" y="4004783"/>
                <a:ext cx="5750990" cy="1014848"/>
              </a:xfrm>
              <a:prstGeom prst="rect">
                <a:avLst/>
              </a:prstGeom>
              <a:noFill/>
            </p:spPr>
            <p:txBody>
              <a:bodyPr wrap="square" rtlCol="0">
                <a:spAutoFit/>
              </a:bodyPr>
              <a:lstStyle/>
              <a:p>
                <a:pPr algn="just"/>
                <a:r>
                  <a:rPr lang="es-ES" sz="1600" dirty="0">
                    <a:latin typeface="Raleway" pitchFamily="2" charset="0"/>
                  </a:rPr>
                  <a:t>Solicitar recalendarización al mes en curso de los saldos programados en meses anteriores que no hayan sido ejercidos.</a:t>
                </a:r>
                <a:endParaRPr lang="es-MX" sz="1600" dirty="0">
                  <a:latin typeface="Raleway" pitchFamily="2" charset="0"/>
                </a:endParaRPr>
              </a:p>
            </p:txBody>
          </p:sp>
        </p:grpSp>
        <p:grpSp>
          <p:nvGrpSpPr>
            <p:cNvPr id="11" name="Grupo 10">
              <a:extLst>
                <a:ext uri="{FF2B5EF4-FFF2-40B4-BE49-F238E27FC236}">
                  <a16:creationId xmlns:a16="http://schemas.microsoft.com/office/drawing/2014/main" id="{7BBD50BA-3A07-52C7-E183-27FBE67ABB38}"/>
                </a:ext>
              </a:extLst>
            </p:cNvPr>
            <p:cNvGrpSpPr/>
            <p:nvPr/>
          </p:nvGrpSpPr>
          <p:grpSpPr>
            <a:xfrm>
              <a:off x="608527" y="4303887"/>
              <a:ext cx="14382286" cy="684549"/>
              <a:chOff x="6988632" y="5498410"/>
              <a:chExt cx="11864200" cy="1188000"/>
            </a:xfrm>
          </p:grpSpPr>
          <p:sp>
            <p:nvSpPr>
              <p:cNvPr id="17" name="Rounded Rectangle 1">
                <a:extLst>
                  <a:ext uri="{FF2B5EF4-FFF2-40B4-BE49-F238E27FC236}">
                    <a16:creationId xmlns:a16="http://schemas.microsoft.com/office/drawing/2014/main" id="{4D84E48E-F97E-917F-C174-B3786953B03A}"/>
                  </a:ext>
                </a:extLst>
              </p:cNvPr>
              <p:cNvSpPr/>
              <p:nvPr/>
            </p:nvSpPr>
            <p:spPr>
              <a:xfrm>
                <a:off x="13114432" y="5498410"/>
                <a:ext cx="5738400" cy="1188000"/>
              </a:xfrm>
              <a:custGeom>
                <a:avLst/>
                <a:gdLst/>
                <a:ahLst/>
                <a:cxnLst/>
                <a:rect l="0" t="0" r="0" b="0"/>
                <a:pathLst>
                  <a:path w="2515495" h="737190">
                    <a:moveTo>
                      <a:pt x="2146899" y="737190"/>
                    </a:moveTo>
                    <a:lnTo>
                      <a:pt x="0" y="737190"/>
                    </a:lnTo>
                    <a:moveTo>
                      <a:pt x="0" y="0"/>
                    </a:moveTo>
                    <a:lnTo>
                      <a:pt x="2146899" y="0"/>
                    </a:lnTo>
                    <a:moveTo>
                      <a:pt x="2146899" y="0"/>
                    </a:moveTo>
                    <a:cubicBezTo>
                      <a:pt x="2350469" y="0"/>
                      <a:pt x="2515495" y="165025"/>
                      <a:pt x="2515495" y="368595"/>
                    </a:cubicBezTo>
                    <a:cubicBezTo>
                      <a:pt x="2515495" y="572165"/>
                      <a:pt x="2350469" y="737190"/>
                      <a:pt x="2146899" y="737190"/>
                    </a:cubicBezTo>
                    <a:moveTo>
                      <a:pt x="0" y="737190"/>
                    </a:moveTo>
                    <a:lnTo>
                      <a:pt x="0" y="0"/>
                    </a:lnTo>
                  </a:path>
                </a:pathLst>
              </a:custGeom>
              <a:solidFill>
                <a:srgbClr val="FFD85D"/>
              </a:solidFill>
              <a:ln w="11518">
                <a:solidFill>
                  <a:srgbClr val="00206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p>
            </p:txBody>
          </p:sp>
          <p:sp>
            <p:nvSpPr>
              <p:cNvPr id="19" name="CuadroTexto 18">
                <a:extLst>
                  <a:ext uri="{FF2B5EF4-FFF2-40B4-BE49-F238E27FC236}">
                    <a16:creationId xmlns:a16="http://schemas.microsoft.com/office/drawing/2014/main" id="{D66CEAA8-F557-AD08-4942-F593920E1DC0}"/>
                  </a:ext>
                </a:extLst>
              </p:cNvPr>
              <p:cNvSpPr txBox="1"/>
              <p:nvPr/>
            </p:nvSpPr>
            <p:spPr>
              <a:xfrm>
                <a:off x="13131414" y="5739750"/>
                <a:ext cx="4903583" cy="694371"/>
              </a:xfrm>
              <a:prstGeom prst="rect">
                <a:avLst/>
              </a:prstGeom>
              <a:noFill/>
            </p:spPr>
            <p:txBody>
              <a:bodyPr wrap="square" rtlCol="0">
                <a:spAutoFit/>
              </a:bodyPr>
              <a:lstStyle/>
              <a:p>
                <a:pPr marL="457200" indent="-457200" algn="ctr">
                  <a:buFont typeface="+mj-lt"/>
                  <a:buAutoNum type="arabicPeriod" startAt="4"/>
                </a:pPr>
                <a:r>
                  <a:rPr lang="es-ES" sz="2000" b="1" dirty="0">
                    <a:latin typeface="Raleway" pitchFamily="2" charset="0"/>
                  </a:rPr>
                  <a:t>Revisión de Solicitudes de Pago</a:t>
                </a:r>
                <a:endParaRPr lang="es-MX" sz="2000" b="1" dirty="0">
                  <a:latin typeface="Raleway" pitchFamily="2" charset="0"/>
                </a:endParaRPr>
              </a:p>
            </p:txBody>
          </p:sp>
          <p:sp>
            <p:nvSpPr>
              <p:cNvPr id="20" name="CuadroTexto 19">
                <a:extLst>
                  <a:ext uri="{FF2B5EF4-FFF2-40B4-BE49-F238E27FC236}">
                    <a16:creationId xmlns:a16="http://schemas.microsoft.com/office/drawing/2014/main" id="{63B8DDE2-DF19-4BD4-4C45-AA73B0A9382E}"/>
                  </a:ext>
                </a:extLst>
              </p:cNvPr>
              <p:cNvSpPr txBox="1"/>
              <p:nvPr/>
            </p:nvSpPr>
            <p:spPr>
              <a:xfrm>
                <a:off x="6988632" y="5612131"/>
                <a:ext cx="5789919" cy="1014847"/>
              </a:xfrm>
              <a:prstGeom prst="rect">
                <a:avLst/>
              </a:prstGeom>
              <a:noFill/>
            </p:spPr>
            <p:txBody>
              <a:bodyPr wrap="square" rtlCol="0">
                <a:spAutoFit/>
              </a:bodyPr>
              <a:lstStyle/>
              <a:p>
                <a:pPr algn="just"/>
                <a:r>
                  <a:rPr lang="es-ES" sz="1600" dirty="0">
                    <a:latin typeface="Raleway" pitchFamily="2" charset="0"/>
                  </a:rPr>
                  <a:t>Revisar las Solicitudes de Pago (SP) que se encuentren en estatus de “no ingresadas” o “devueltas”, a fin de regularizar su situación.</a:t>
                </a:r>
                <a:endParaRPr lang="es-MX" sz="1600" dirty="0">
                  <a:latin typeface="Raleway" pitchFamily="2" charset="0"/>
                </a:endParaRPr>
              </a:p>
            </p:txBody>
          </p:sp>
        </p:grpSp>
        <p:grpSp>
          <p:nvGrpSpPr>
            <p:cNvPr id="12" name="Grupo 11">
              <a:extLst>
                <a:ext uri="{FF2B5EF4-FFF2-40B4-BE49-F238E27FC236}">
                  <a16:creationId xmlns:a16="http://schemas.microsoft.com/office/drawing/2014/main" id="{81FE3937-8D08-237D-2632-5225BC90E275}"/>
                </a:ext>
              </a:extLst>
            </p:cNvPr>
            <p:cNvGrpSpPr/>
            <p:nvPr/>
          </p:nvGrpSpPr>
          <p:grpSpPr>
            <a:xfrm>
              <a:off x="697784" y="5253405"/>
              <a:ext cx="14293031" cy="830997"/>
              <a:chOff x="7054201" y="7256710"/>
              <a:chExt cx="11790571" cy="1442152"/>
            </a:xfrm>
          </p:grpSpPr>
          <p:sp>
            <p:nvSpPr>
              <p:cNvPr id="13" name="Rounded Rectangle 3">
                <a:extLst>
                  <a:ext uri="{FF2B5EF4-FFF2-40B4-BE49-F238E27FC236}">
                    <a16:creationId xmlns:a16="http://schemas.microsoft.com/office/drawing/2014/main" id="{5085FB8F-96C5-9CCF-A937-F742BBAE40F8}"/>
                  </a:ext>
                </a:extLst>
              </p:cNvPr>
              <p:cNvSpPr/>
              <p:nvPr/>
            </p:nvSpPr>
            <p:spPr>
              <a:xfrm>
                <a:off x="7054201" y="7263340"/>
                <a:ext cx="5739368" cy="1186416"/>
              </a:xfrm>
              <a:custGeom>
                <a:avLst/>
                <a:gdLst/>
                <a:ahLst/>
                <a:cxnLst/>
                <a:rect l="0" t="0" r="0" b="0"/>
                <a:pathLst>
                  <a:path w="3009235" h="737190">
                    <a:moveTo>
                      <a:pt x="368595" y="0"/>
                    </a:moveTo>
                    <a:lnTo>
                      <a:pt x="3009235" y="0"/>
                    </a:lnTo>
                    <a:moveTo>
                      <a:pt x="3009235" y="737190"/>
                    </a:moveTo>
                    <a:lnTo>
                      <a:pt x="368595" y="737190"/>
                    </a:lnTo>
                    <a:moveTo>
                      <a:pt x="368595" y="737190"/>
                    </a:moveTo>
                    <a:cubicBezTo>
                      <a:pt x="165025" y="737190"/>
                      <a:pt x="0" y="572165"/>
                      <a:pt x="0" y="368595"/>
                    </a:cubicBezTo>
                    <a:cubicBezTo>
                      <a:pt x="0" y="165025"/>
                      <a:pt x="165025" y="0"/>
                      <a:pt x="368595" y="0"/>
                    </a:cubicBezTo>
                    <a:moveTo>
                      <a:pt x="3009235" y="0"/>
                    </a:moveTo>
                    <a:lnTo>
                      <a:pt x="3009235" y="737190"/>
                    </a:lnTo>
                  </a:path>
                </a:pathLst>
              </a:custGeom>
              <a:solidFill>
                <a:srgbClr val="EB7A63"/>
              </a:solidFill>
              <a:ln w="11518">
                <a:solidFill>
                  <a:srgbClr val="00206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p>
            </p:txBody>
          </p:sp>
          <p:sp>
            <p:nvSpPr>
              <p:cNvPr id="15" name="CuadroTexto 14">
                <a:extLst>
                  <a:ext uri="{FF2B5EF4-FFF2-40B4-BE49-F238E27FC236}">
                    <a16:creationId xmlns:a16="http://schemas.microsoft.com/office/drawing/2014/main" id="{F2C77B02-625D-BA19-7126-769C06B63B89}"/>
                  </a:ext>
                </a:extLst>
              </p:cNvPr>
              <p:cNvSpPr txBox="1"/>
              <p:nvPr/>
            </p:nvSpPr>
            <p:spPr>
              <a:xfrm>
                <a:off x="7737587" y="7541573"/>
                <a:ext cx="5073511" cy="694370"/>
              </a:xfrm>
              <a:prstGeom prst="rect">
                <a:avLst/>
              </a:prstGeom>
              <a:noFill/>
            </p:spPr>
            <p:txBody>
              <a:bodyPr wrap="square" rtlCol="0">
                <a:spAutoFit/>
              </a:bodyPr>
              <a:lstStyle/>
              <a:p>
                <a:pPr marL="457200" indent="-457200" algn="ctr">
                  <a:buFont typeface="+mj-lt"/>
                  <a:buAutoNum type="arabicPeriod" startAt="5"/>
                </a:pPr>
                <a:r>
                  <a:rPr lang="es-419" sz="2000" b="1" dirty="0">
                    <a:latin typeface="Raleway" pitchFamily="2" charset="0"/>
                  </a:rPr>
                  <a:t>Complementar requisiciones</a:t>
                </a:r>
                <a:endParaRPr lang="es-MX" sz="2000" b="1" dirty="0">
                  <a:latin typeface="Raleway" pitchFamily="2" charset="0"/>
                </a:endParaRPr>
              </a:p>
            </p:txBody>
          </p:sp>
          <p:sp>
            <p:nvSpPr>
              <p:cNvPr id="16" name="CuadroTexto 15">
                <a:extLst>
                  <a:ext uri="{FF2B5EF4-FFF2-40B4-BE49-F238E27FC236}">
                    <a16:creationId xmlns:a16="http://schemas.microsoft.com/office/drawing/2014/main" id="{06AA8698-E244-0FBB-65F2-EA2C5C67989D}"/>
                  </a:ext>
                </a:extLst>
              </p:cNvPr>
              <p:cNvSpPr txBox="1"/>
              <p:nvPr/>
            </p:nvSpPr>
            <p:spPr>
              <a:xfrm>
                <a:off x="13131411" y="7256710"/>
                <a:ext cx="5713361" cy="1442152"/>
              </a:xfrm>
              <a:prstGeom prst="rect">
                <a:avLst/>
              </a:prstGeom>
              <a:noFill/>
            </p:spPr>
            <p:txBody>
              <a:bodyPr wrap="square" rtlCol="0">
                <a:spAutoFit/>
              </a:bodyPr>
              <a:lstStyle/>
              <a:p>
                <a:pPr algn="just"/>
                <a:r>
                  <a:rPr lang="es-ES" sz="1600" dirty="0">
                    <a:latin typeface="Raleway" pitchFamily="2" charset="0"/>
                  </a:rPr>
                  <a:t>Complementar las requisiciones de compra con el mismo código presupuestal, asegurando que se especifique el periodo correspondiente.</a:t>
                </a:r>
                <a:endParaRPr lang="es-MX" sz="1600" dirty="0">
                  <a:latin typeface="Raleway" pitchFamily="2" charset="0"/>
                </a:endParaRPr>
              </a:p>
            </p:txBody>
          </p:sp>
        </p:grpSp>
        <p:grpSp>
          <p:nvGrpSpPr>
            <p:cNvPr id="37" name="Grupo 36">
              <a:extLst>
                <a:ext uri="{FF2B5EF4-FFF2-40B4-BE49-F238E27FC236}">
                  <a16:creationId xmlns:a16="http://schemas.microsoft.com/office/drawing/2014/main" id="{FF1B9375-EE13-917B-6090-8BDD635634AE}"/>
                </a:ext>
              </a:extLst>
            </p:cNvPr>
            <p:cNvGrpSpPr/>
            <p:nvPr/>
          </p:nvGrpSpPr>
          <p:grpSpPr>
            <a:xfrm>
              <a:off x="715100" y="6275228"/>
              <a:ext cx="14283896" cy="735174"/>
              <a:chOff x="1307301" y="8650244"/>
              <a:chExt cx="13116165" cy="1085324"/>
            </a:xfrm>
          </p:grpSpPr>
          <p:sp>
            <p:nvSpPr>
              <p:cNvPr id="33" name="Rounded Rectangle 1">
                <a:extLst>
                  <a:ext uri="{FF2B5EF4-FFF2-40B4-BE49-F238E27FC236}">
                    <a16:creationId xmlns:a16="http://schemas.microsoft.com/office/drawing/2014/main" id="{84D6EB32-5DE2-CE5D-999F-775DD0908327}"/>
                  </a:ext>
                </a:extLst>
              </p:cNvPr>
              <p:cNvSpPr/>
              <p:nvPr/>
            </p:nvSpPr>
            <p:spPr>
              <a:xfrm>
                <a:off x="8035825" y="8724982"/>
                <a:ext cx="6387641" cy="1010586"/>
              </a:xfrm>
              <a:custGeom>
                <a:avLst/>
                <a:gdLst/>
                <a:ahLst/>
                <a:cxnLst/>
                <a:rect l="0" t="0" r="0" b="0"/>
                <a:pathLst>
                  <a:path w="2515495" h="737190">
                    <a:moveTo>
                      <a:pt x="2146899" y="737190"/>
                    </a:moveTo>
                    <a:lnTo>
                      <a:pt x="0" y="737190"/>
                    </a:lnTo>
                    <a:moveTo>
                      <a:pt x="0" y="0"/>
                    </a:moveTo>
                    <a:lnTo>
                      <a:pt x="2146899" y="0"/>
                    </a:lnTo>
                    <a:moveTo>
                      <a:pt x="2146899" y="0"/>
                    </a:moveTo>
                    <a:cubicBezTo>
                      <a:pt x="2350469" y="0"/>
                      <a:pt x="2515495" y="165025"/>
                      <a:pt x="2515495" y="368595"/>
                    </a:cubicBezTo>
                    <a:cubicBezTo>
                      <a:pt x="2515495" y="572165"/>
                      <a:pt x="2350469" y="737190"/>
                      <a:pt x="2146899" y="737190"/>
                    </a:cubicBezTo>
                    <a:moveTo>
                      <a:pt x="0" y="737190"/>
                    </a:moveTo>
                    <a:lnTo>
                      <a:pt x="0" y="0"/>
                    </a:lnTo>
                  </a:path>
                </a:pathLst>
              </a:custGeom>
              <a:solidFill>
                <a:schemeClr val="accent3">
                  <a:lumMod val="60000"/>
                  <a:lumOff val="40000"/>
                </a:schemeClr>
              </a:solidFill>
              <a:ln w="11518">
                <a:solidFill>
                  <a:srgbClr val="00206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p>
            </p:txBody>
          </p:sp>
          <p:sp>
            <p:nvSpPr>
              <p:cNvPr id="35" name="CuadroTexto 34">
                <a:extLst>
                  <a:ext uri="{FF2B5EF4-FFF2-40B4-BE49-F238E27FC236}">
                    <a16:creationId xmlns:a16="http://schemas.microsoft.com/office/drawing/2014/main" id="{B1088431-84B3-B560-7A94-C6AC1E0DF3F7}"/>
                  </a:ext>
                </a:extLst>
              </p:cNvPr>
              <p:cNvSpPr txBox="1"/>
              <p:nvPr/>
            </p:nvSpPr>
            <p:spPr>
              <a:xfrm>
                <a:off x="8028313" y="8984038"/>
                <a:ext cx="5458550" cy="590675"/>
              </a:xfrm>
              <a:prstGeom prst="rect">
                <a:avLst/>
              </a:prstGeom>
              <a:noFill/>
            </p:spPr>
            <p:txBody>
              <a:bodyPr wrap="square" rtlCol="0">
                <a:spAutoFit/>
              </a:bodyPr>
              <a:lstStyle/>
              <a:p>
                <a:pPr marL="457200" indent="-457200" algn="ctr">
                  <a:buFont typeface="+mj-lt"/>
                  <a:buAutoNum type="arabicPeriod" startAt="6"/>
                </a:pPr>
                <a:r>
                  <a:rPr lang="es-419" sz="2000" b="1" dirty="0">
                    <a:latin typeface="Raleway" pitchFamily="2" charset="0"/>
                  </a:rPr>
                  <a:t>Comprobar gastos</a:t>
                </a:r>
                <a:endParaRPr lang="es-MX" sz="2000" b="1" dirty="0">
                  <a:latin typeface="Raleway" pitchFamily="2" charset="0"/>
                </a:endParaRPr>
              </a:p>
            </p:txBody>
          </p:sp>
          <p:sp>
            <p:nvSpPr>
              <p:cNvPr id="36" name="CuadroTexto 35">
                <a:extLst>
                  <a:ext uri="{FF2B5EF4-FFF2-40B4-BE49-F238E27FC236}">
                    <a16:creationId xmlns:a16="http://schemas.microsoft.com/office/drawing/2014/main" id="{A5AD2CCC-0A4D-7AB0-46EF-6D3E78927B8C}"/>
                  </a:ext>
                </a:extLst>
              </p:cNvPr>
              <p:cNvSpPr txBox="1"/>
              <p:nvPr/>
            </p:nvSpPr>
            <p:spPr>
              <a:xfrm>
                <a:off x="1307301" y="8650244"/>
                <a:ext cx="6388719" cy="863292"/>
              </a:xfrm>
              <a:prstGeom prst="rect">
                <a:avLst/>
              </a:prstGeom>
              <a:noFill/>
            </p:spPr>
            <p:txBody>
              <a:bodyPr wrap="square" rtlCol="0">
                <a:spAutoFit/>
              </a:bodyPr>
              <a:lstStyle/>
              <a:p>
                <a:pPr algn="just"/>
                <a:r>
                  <a:rPr lang="es-ES" sz="1600" dirty="0">
                    <a:latin typeface="Raleway" pitchFamily="2" charset="0"/>
                  </a:rPr>
                  <a:t>Comprobar oportunamente los gastos registrados como “reserva de comprobar” y los anticipos al momento del devengado</a:t>
                </a:r>
                <a:endParaRPr lang="es-MX" sz="1600" dirty="0">
                  <a:latin typeface="Raleway" pitchFamily="2" charset="0"/>
                </a:endParaRPr>
              </a:p>
            </p:txBody>
          </p:sp>
        </p:grpSp>
        <p:grpSp>
          <p:nvGrpSpPr>
            <p:cNvPr id="38" name="Grupo 37">
              <a:extLst>
                <a:ext uri="{FF2B5EF4-FFF2-40B4-BE49-F238E27FC236}">
                  <a16:creationId xmlns:a16="http://schemas.microsoft.com/office/drawing/2014/main" id="{3CC28FBB-3B1A-90D8-EF2E-AEBD53BCE77B}"/>
                </a:ext>
              </a:extLst>
            </p:cNvPr>
            <p:cNvGrpSpPr/>
            <p:nvPr/>
          </p:nvGrpSpPr>
          <p:grpSpPr>
            <a:xfrm>
              <a:off x="615679" y="7175195"/>
              <a:ext cx="14375134" cy="830997"/>
              <a:chOff x="7054201" y="7209983"/>
              <a:chExt cx="11858300" cy="1442153"/>
            </a:xfrm>
          </p:grpSpPr>
          <p:sp>
            <p:nvSpPr>
              <p:cNvPr id="39" name="Rounded Rectangle 3">
                <a:extLst>
                  <a:ext uri="{FF2B5EF4-FFF2-40B4-BE49-F238E27FC236}">
                    <a16:creationId xmlns:a16="http://schemas.microsoft.com/office/drawing/2014/main" id="{B2701D71-4FF1-180D-021C-73CB18F9A968}"/>
                  </a:ext>
                </a:extLst>
              </p:cNvPr>
              <p:cNvSpPr/>
              <p:nvPr/>
            </p:nvSpPr>
            <p:spPr>
              <a:xfrm>
                <a:off x="7054201" y="7263340"/>
                <a:ext cx="5739368" cy="1186416"/>
              </a:xfrm>
              <a:custGeom>
                <a:avLst/>
                <a:gdLst/>
                <a:ahLst/>
                <a:cxnLst/>
                <a:rect l="0" t="0" r="0" b="0"/>
                <a:pathLst>
                  <a:path w="3009235" h="737190">
                    <a:moveTo>
                      <a:pt x="368595" y="0"/>
                    </a:moveTo>
                    <a:lnTo>
                      <a:pt x="3009235" y="0"/>
                    </a:lnTo>
                    <a:moveTo>
                      <a:pt x="3009235" y="737190"/>
                    </a:moveTo>
                    <a:lnTo>
                      <a:pt x="368595" y="737190"/>
                    </a:lnTo>
                    <a:moveTo>
                      <a:pt x="368595" y="737190"/>
                    </a:moveTo>
                    <a:cubicBezTo>
                      <a:pt x="165025" y="737190"/>
                      <a:pt x="0" y="572165"/>
                      <a:pt x="0" y="368595"/>
                    </a:cubicBezTo>
                    <a:cubicBezTo>
                      <a:pt x="0" y="165025"/>
                      <a:pt x="165025" y="0"/>
                      <a:pt x="368595" y="0"/>
                    </a:cubicBezTo>
                    <a:moveTo>
                      <a:pt x="3009235" y="0"/>
                    </a:moveTo>
                    <a:lnTo>
                      <a:pt x="3009235" y="737190"/>
                    </a:lnTo>
                  </a:path>
                </a:pathLst>
              </a:custGeom>
              <a:solidFill>
                <a:schemeClr val="accent5">
                  <a:lumMod val="60000"/>
                  <a:lumOff val="40000"/>
                </a:schemeClr>
              </a:solidFill>
              <a:ln w="11518">
                <a:solidFill>
                  <a:srgbClr val="00206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p>
            </p:txBody>
          </p:sp>
          <p:sp>
            <p:nvSpPr>
              <p:cNvPr id="40" name="CuadroTexto 39">
                <a:extLst>
                  <a:ext uri="{FF2B5EF4-FFF2-40B4-BE49-F238E27FC236}">
                    <a16:creationId xmlns:a16="http://schemas.microsoft.com/office/drawing/2014/main" id="{26C6EFBD-E5D5-0587-CDA7-B7227E3087EA}"/>
                  </a:ext>
                </a:extLst>
              </p:cNvPr>
              <p:cNvSpPr txBox="1"/>
              <p:nvPr/>
            </p:nvSpPr>
            <p:spPr>
              <a:xfrm>
                <a:off x="7803030" y="7529937"/>
                <a:ext cx="4990539" cy="724897"/>
              </a:xfrm>
              <a:prstGeom prst="rect">
                <a:avLst/>
              </a:prstGeom>
              <a:noFill/>
            </p:spPr>
            <p:txBody>
              <a:bodyPr wrap="square" rtlCol="0">
                <a:spAutoFit/>
              </a:bodyPr>
              <a:lstStyle/>
              <a:p>
                <a:pPr marL="457200" indent="-457200" algn="ctr">
                  <a:buFont typeface="+mj-lt"/>
                  <a:buAutoNum type="arabicPeriod" startAt="7"/>
                </a:pPr>
                <a:r>
                  <a:rPr lang="es-419" sz="2000" b="1" dirty="0">
                    <a:latin typeface="Raleway" pitchFamily="2" charset="0"/>
                  </a:rPr>
                  <a:t>Presupuesto Anual</a:t>
                </a:r>
                <a:endParaRPr lang="es-MX" sz="2000" b="1" dirty="0">
                  <a:latin typeface="Raleway" pitchFamily="2" charset="0"/>
                </a:endParaRPr>
              </a:p>
            </p:txBody>
          </p:sp>
          <p:sp>
            <p:nvSpPr>
              <p:cNvPr id="41" name="CuadroTexto 40">
                <a:extLst>
                  <a:ext uri="{FF2B5EF4-FFF2-40B4-BE49-F238E27FC236}">
                    <a16:creationId xmlns:a16="http://schemas.microsoft.com/office/drawing/2014/main" id="{C140CEFC-196C-E956-4558-2B90C24C1889}"/>
                  </a:ext>
                </a:extLst>
              </p:cNvPr>
              <p:cNvSpPr txBox="1"/>
              <p:nvPr/>
            </p:nvSpPr>
            <p:spPr>
              <a:xfrm>
                <a:off x="13180851" y="7209983"/>
                <a:ext cx="5731650" cy="1442153"/>
              </a:xfrm>
              <a:prstGeom prst="rect">
                <a:avLst/>
              </a:prstGeom>
              <a:noFill/>
            </p:spPr>
            <p:txBody>
              <a:bodyPr wrap="square" rtlCol="0">
                <a:spAutoFit/>
              </a:bodyPr>
              <a:lstStyle/>
              <a:p>
                <a:pPr algn="just"/>
                <a:r>
                  <a:rPr lang="es-ES" sz="1600" dirty="0">
                    <a:latin typeface="Raleway" pitchFamily="2" charset="0"/>
                  </a:rPr>
                  <a:t>En caso de que el devengado ocurra en el ejercicio fiscal siguiente, será necesario contar nuevamente con suficiencia presupuestal, dado que el presupuesto es de carácter anual.</a:t>
                </a:r>
                <a:endParaRPr lang="es-MX" sz="1600" dirty="0">
                  <a:latin typeface="Raleway" pitchFamily="2" charset="0"/>
                </a:endParaRPr>
              </a:p>
            </p:txBody>
          </p:sp>
        </p:grpSp>
        <p:grpSp>
          <p:nvGrpSpPr>
            <p:cNvPr id="42" name="Grupo 41">
              <a:extLst>
                <a:ext uri="{FF2B5EF4-FFF2-40B4-BE49-F238E27FC236}">
                  <a16:creationId xmlns:a16="http://schemas.microsoft.com/office/drawing/2014/main" id="{2F998F3F-5ED7-A8D7-AD0C-2E6A1F2E4A73}"/>
                </a:ext>
              </a:extLst>
            </p:cNvPr>
            <p:cNvGrpSpPr/>
            <p:nvPr/>
          </p:nvGrpSpPr>
          <p:grpSpPr>
            <a:xfrm>
              <a:off x="697785" y="8229599"/>
              <a:ext cx="14243455" cy="684549"/>
              <a:chOff x="1344436" y="8739809"/>
              <a:chExt cx="13079030" cy="1010586"/>
            </a:xfrm>
          </p:grpSpPr>
          <p:sp>
            <p:nvSpPr>
              <p:cNvPr id="43" name="Rounded Rectangle 1">
                <a:extLst>
                  <a:ext uri="{FF2B5EF4-FFF2-40B4-BE49-F238E27FC236}">
                    <a16:creationId xmlns:a16="http://schemas.microsoft.com/office/drawing/2014/main" id="{B9367EB3-D7B3-65C0-E0F5-226A68212447}"/>
                  </a:ext>
                </a:extLst>
              </p:cNvPr>
              <p:cNvSpPr/>
              <p:nvPr/>
            </p:nvSpPr>
            <p:spPr>
              <a:xfrm>
                <a:off x="8035825" y="8739809"/>
                <a:ext cx="6387641" cy="1010586"/>
              </a:xfrm>
              <a:custGeom>
                <a:avLst/>
                <a:gdLst/>
                <a:ahLst/>
                <a:cxnLst/>
                <a:rect l="0" t="0" r="0" b="0"/>
                <a:pathLst>
                  <a:path w="2515495" h="737190">
                    <a:moveTo>
                      <a:pt x="2146899" y="737190"/>
                    </a:moveTo>
                    <a:lnTo>
                      <a:pt x="0" y="737190"/>
                    </a:lnTo>
                    <a:moveTo>
                      <a:pt x="0" y="0"/>
                    </a:moveTo>
                    <a:lnTo>
                      <a:pt x="2146899" y="0"/>
                    </a:lnTo>
                    <a:moveTo>
                      <a:pt x="2146899" y="0"/>
                    </a:moveTo>
                    <a:cubicBezTo>
                      <a:pt x="2350469" y="0"/>
                      <a:pt x="2515495" y="165025"/>
                      <a:pt x="2515495" y="368595"/>
                    </a:cubicBezTo>
                    <a:cubicBezTo>
                      <a:pt x="2515495" y="572165"/>
                      <a:pt x="2350469" y="737190"/>
                      <a:pt x="2146899" y="737190"/>
                    </a:cubicBezTo>
                    <a:moveTo>
                      <a:pt x="0" y="737190"/>
                    </a:moveTo>
                    <a:lnTo>
                      <a:pt x="0" y="0"/>
                    </a:lnTo>
                  </a:path>
                </a:pathLst>
              </a:custGeom>
              <a:solidFill>
                <a:schemeClr val="bg2">
                  <a:lumMod val="90000"/>
                </a:schemeClr>
              </a:solidFill>
              <a:ln w="11518">
                <a:solidFill>
                  <a:srgbClr val="002060"/>
                </a:solidFill>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p>
            </p:txBody>
          </p:sp>
          <p:sp>
            <p:nvSpPr>
              <p:cNvPr id="44" name="CuadroTexto 43">
                <a:extLst>
                  <a:ext uri="{FF2B5EF4-FFF2-40B4-BE49-F238E27FC236}">
                    <a16:creationId xmlns:a16="http://schemas.microsoft.com/office/drawing/2014/main" id="{410B4556-868A-22E5-46D3-D40F4967744C}"/>
                  </a:ext>
                </a:extLst>
              </p:cNvPr>
              <p:cNvSpPr txBox="1"/>
              <p:nvPr/>
            </p:nvSpPr>
            <p:spPr>
              <a:xfrm>
                <a:off x="8035825" y="8964796"/>
                <a:ext cx="5466583" cy="590674"/>
              </a:xfrm>
              <a:prstGeom prst="rect">
                <a:avLst/>
              </a:prstGeom>
              <a:noFill/>
            </p:spPr>
            <p:txBody>
              <a:bodyPr wrap="square" rtlCol="0">
                <a:spAutoFit/>
              </a:bodyPr>
              <a:lstStyle/>
              <a:p>
                <a:pPr marL="457200" indent="-457200" algn="ctr">
                  <a:buFont typeface="+mj-lt"/>
                  <a:buAutoNum type="arabicPeriod" startAt="8"/>
                </a:pPr>
                <a:r>
                  <a:rPr lang="es-419" sz="2000" b="1" dirty="0">
                    <a:latin typeface="Raleway" pitchFamily="2" charset="0"/>
                  </a:rPr>
                  <a:t>Análisis de subejercicios</a:t>
                </a:r>
                <a:endParaRPr lang="es-MX" sz="2000" b="1" dirty="0">
                  <a:latin typeface="Raleway" pitchFamily="2" charset="0"/>
                </a:endParaRPr>
              </a:p>
            </p:txBody>
          </p:sp>
          <p:sp>
            <p:nvSpPr>
              <p:cNvPr id="45" name="CuadroTexto 44">
                <a:extLst>
                  <a:ext uri="{FF2B5EF4-FFF2-40B4-BE49-F238E27FC236}">
                    <a16:creationId xmlns:a16="http://schemas.microsoft.com/office/drawing/2014/main" id="{8E74186A-FDF7-A9E2-4AC0-ED87AF6C2C71}"/>
                  </a:ext>
                </a:extLst>
              </p:cNvPr>
              <p:cNvSpPr txBox="1"/>
              <p:nvPr/>
            </p:nvSpPr>
            <p:spPr>
              <a:xfrm>
                <a:off x="1344436" y="8812296"/>
                <a:ext cx="6388718" cy="863292"/>
              </a:xfrm>
              <a:prstGeom prst="rect">
                <a:avLst/>
              </a:prstGeom>
              <a:noFill/>
            </p:spPr>
            <p:txBody>
              <a:bodyPr wrap="square" rtlCol="0">
                <a:spAutoFit/>
              </a:bodyPr>
              <a:lstStyle/>
              <a:p>
                <a:pPr algn="just"/>
                <a:r>
                  <a:rPr lang="es-ES" sz="1600" dirty="0">
                    <a:latin typeface="Raleway" pitchFamily="2" charset="0"/>
                  </a:rPr>
                  <a:t>Analizar mensualmente los posibles subejercicios, a fin de implementar acciones correctivas oportunas.</a:t>
                </a:r>
                <a:endParaRPr lang="es-MX" sz="1600" dirty="0">
                  <a:latin typeface="Raleway" pitchFamily="2" charset="0"/>
                </a:endParaRPr>
              </a:p>
            </p:txBody>
          </p:sp>
        </p:grpSp>
      </p:grpSp>
    </p:spTree>
    <p:extLst>
      <p:ext uri="{BB962C8B-B14F-4D97-AF65-F5344CB8AC3E}">
        <p14:creationId xmlns:p14="http://schemas.microsoft.com/office/powerpoint/2010/main" val="3896831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upo 38">
            <a:extLst>
              <a:ext uri="{FF2B5EF4-FFF2-40B4-BE49-F238E27FC236}">
                <a16:creationId xmlns:a16="http://schemas.microsoft.com/office/drawing/2014/main" id="{7D34B11E-1DE7-126E-3210-69EB945AA478}"/>
              </a:ext>
            </a:extLst>
          </p:cNvPr>
          <p:cNvGrpSpPr/>
          <p:nvPr/>
        </p:nvGrpSpPr>
        <p:grpSpPr>
          <a:xfrm>
            <a:off x="643521" y="1798192"/>
            <a:ext cx="14319166" cy="7301604"/>
            <a:chOff x="411031" y="532009"/>
            <a:chExt cx="8423039" cy="4295061"/>
          </a:xfrm>
        </p:grpSpPr>
        <p:grpSp>
          <p:nvGrpSpPr>
            <p:cNvPr id="36" name="Grupo 35">
              <a:extLst>
                <a:ext uri="{FF2B5EF4-FFF2-40B4-BE49-F238E27FC236}">
                  <a16:creationId xmlns:a16="http://schemas.microsoft.com/office/drawing/2014/main" id="{34117D3C-A5C9-D430-7F01-BD0AA78DB75B}"/>
                </a:ext>
              </a:extLst>
            </p:cNvPr>
            <p:cNvGrpSpPr/>
            <p:nvPr/>
          </p:nvGrpSpPr>
          <p:grpSpPr>
            <a:xfrm>
              <a:off x="411031" y="1286757"/>
              <a:ext cx="8416786" cy="3540313"/>
              <a:chOff x="417283" y="1021523"/>
              <a:chExt cx="8416786" cy="3540313"/>
            </a:xfrm>
          </p:grpSpPr>
          <p:sp>
            <p:nvSpPr>
              <p:cNvPr id="2" name="Rounded Rectangle 1">
                <a:extLst>
                  <a:ext uri="{FF2B5EF4-FFF2-40B4-BE49-F238E27FC236}">
                    <a16:creationId xmlns:a16="http://schemas.microsoft.com/office/drawing/2014/main" id="{A7AE0D53-2772-974F-45F3-424CD92699AD}"/>
                  </a:ext>
                </a:extLst>
              </p:cNvPr>
              <p:cNvSpPr/>
              <p:nvPr/>
            </p:nvSpPr>
            <p:spPr>
              <a:xfrm>
                <a:off x="417283" y="2039288"/>
                <a:ext cx="1868400" cy="1093727"/>
              </a:xfrm>
              <a:custGeom>
                <a:avLst/>
                <a:gdLst/>
                <a:ahLst/>
                <a:cxnLst/>
                <a:rect l="0" t="0" r="0" b="0"/>
                <a:pathLst>
                  <a:path w="1257300" h="800100">
                    <a:moveTo>
                      <a:pt x="0" y="400050"/>
                    </a:moveTo>
                    <a:cubicBezTo>
                      <a:pt x="0" y="179108"/>
                      <a:pt x="179108" y="0"/>
                      <a:pt x="400050" y="0"/>
                    </a:cubicBezTo>
                    <a:lnTo>
                      <a:pt x="857250" y="0"/>
                    </a:lnTo>
                    <a:cubicBezTo>
                      <a:pt x="1017523" y="0"/>
                      <a:pt x="1155783" y="94250"/>
                      <a:pt x="1219628" y="230350"/>
                    </a:cubicBezTo>
                    <a:cubicBezTo>
                      <a:pt x="1179471" y="234100"/>
                      <a:pt x="1141296" y="243659"/>
                      <a:pt x="1105473" y="258394"/>
                    </a:cubicBezTo>
                    <a:cubicBezTo>
                      <a:pt x="1056241" y="172311"/>
                      <a:pt x="963520" y="114300"/>
                      <a:pt x="857250" y="114300"/>
                    </a:cubicBezTo>
                    <a:lnTo>
                      <a:pt x="400050" y="114300"/>
                    </a:lnTo>
                    <a:cubicBezTo>
                      <a:pt x="242235" y="114300"/>
                      <a:pt x="114300" y="242235"/>
                      <a:pt x="114300" y="400050"/>
                    </a:cubicBezTo>
                    <a:cubicBezTo>
                      <a:pt x="114300" y="557864"/>
                      <a:pt x="242235" y="685800"/>
                      <a:pt x="400050" y="685800"/>
                    </a:cubicBezTo>
                    <a:cubicBezTo>
                      <a:pt x="553749" y="685800"/>
                      <a:pt x="707614" y="687905"/>
                      <a:pt x="861297" y="685772"/>
                    </a:cubicBezTo>
                    <a:cubicBezTo>
                      <a:pt x="901165" y="685218"/>
                      <a:pt x="939060" y="676499"/>
                      <a:pt x="973385" y="661214"/>
                    </a:cubicBezTo>
                    <a:cubicBezTo>
                      <a:pt x="1073325" y="616704"/>
                      <a:pt x="1143000" y="516514"/>
                      <a:pt x="1143000" y="400050"/>
                    </a:cubicBezTo>
                    <a:cubicBezTo>
                      <a:pt x="1143000" y="389039"/>
                      <a:pt x="1142377" y="378172"/>
                      <a:pt x="1141164" y="367486"/>
                    </a:cubicBezTo>
                    <a:cubicBezTo>
                      <a:pt x="1175489" y="352200"/>
                      <a:pt x="1213384" y="343481"/>
                      <a:pt x="1253252" y="342927"/>
                    </a:cubicBezTo>
                    <a:cubicBezTo>
                      <a:pt x="1255919" y="361584"/>
                      <a:pt x="1257300" y="380656"/>
                      <a:pt x="1257300" y="400050"/>
                    </a:cubicBezTo>
                    <a:cubicBezTo>
                      <a:pt x="1257300" y="567252"/>
                      <a:pt x="1154723" y="710497"/>
                      <a:pt x="1009067" y="770287"/>
                    </a:cubicBezTo>
                    <a:cubicBezTo>
                      <a:pt x="973447" y="784908"/>
                      <a:pt x="935252" y="794539"/>
                      <a:pt x="895350" y="798309"/>
                    </a:cubicBezTo>
                    <a:cubicBezTo>
                      <a:pt x="882809" y="799494"/>
                      <a:pt x="870100" y="800100"/>
                      <a:pt x="857250" y="800100"/>
                    </a:cubicBezTo>
                    <a:lnTo>
                      <a:pt x="400050" y="800100"/>
                    </a:lnTo>
                    <a:cubicBezTo>
                      <a:pt x="179108" y="800100"/>
                      <a:pt x="0" y="620991"/>
                      <a:pt x="0" y="400050"/>
                    </a:cubicBezTo>
                    <a:close/>
                  </a:path>
                </a:pathLst>
              </a:custGeom>
              <a:solidFill>
                <a:srgbClr val="E1DDBF"/>
              </a:solidFill>
              <a:ln w="7143">
                <a:solidFill>
                  <a:schemeClr val="bg1"/>
                </a:solidFill>
              </a:ln>
            </p:spPr>
            <p:txBody>
              <a:bodyPr rtlCol="0" anchor="ctr"/>
              <a:lstStyle/>
              <a:p>
                <a:pPr algn="ctr"/>
                <a:endParaRPr dirty="0">
                  <a:latin typeface="Raleway" pitchFamily="2" charset="0"/>
                </a:endParaRPr>
              </a:p>
            </p:txBody>
          </p:sp>
          <p:sp>
            <p:nvSpPr>
              <p:cNvPr id="4" name="Rounded Rectangle 3">
                <a:extLst>
                  <a:ext uri="{FF2B5EF4-FFF2-40B4-BE49-F238E27FC236}">
                    <a16:creationId xmlns:a16="http://schemas.microsoft.com/office/drawing/2014/main" id="{B2F26F1F-6E07-9378-FF68-CE30267E7BCB}"/>
                  </a:ext>
                </a:extLst>
              </p:cNvPr>
              <p:cNvSpPr/>
              <p:nvPr/>
            </p:nvSpPr>
            <p:spPr>
              <a:xfrm>
                <a:off x="3040592" y="2043966"/>
                <a:ext cx="1868400" cy="1094400"/>
              </a:xfrm>
              <a:custGeom>
                <a:avLst/>
                <a:gdLst/>
                <a:ahLst/>
                <a:cxnLst/>
                <a:rect l="0" t="0" r="0" b="0"/>
                <a:pathLst>
                  <a:path w="1257300" h="800100">
                    <a:moveTo>
                      <a:pt x="857250" y="114300"/>
                    </a:moveTo>
                    <a:cubicBezTo>
                      <a:pt x="963528" y="114300"/>
                      <a:pt x="1056254" y="172319"/>
                      <a:pt x="1105482" y="258412"/>
                    </a:cubicBezTo>
                    <a:cubicBezTo>
                      <a:pt x="1141102" y="243791"/>
                      <a:pt x="1179297" y="234160"/>
                      <a:pt x="1219200" y="230390"/>
                    </a:cubicBezTo>
                    <a:lnTo>
                      <a:pt x="1219647" y="230390"/>
                    </a:lnTo>
                    <a:cubicBezTo>
                      <a:pt x="1155811" y="94268"/>
                      <a:pt x="1017539" y="0"/>
                      <a:pt x="857250" y="0"/>
                    </a:cubicBezTo>
                    <a:lnTo>
                      <a:pt x="400050" y="0"/>
                    </a:lnTo>
                    <a:cubicBezTo>
                      <a:pt x="239760" y="0"/>
                      <a:pt x="101488" y="94268"/>
                      <a:pt x="37653" y="230390"/>
                    </a:cubicBezTo>
                    <a:lnTo>
                      <a:pt x="38100" y="230390"/>
                    </a:lnTo>
                    <a:cubicBezTo>
                      <a:pt x="78002" y="234160"/>
                      <a:pt x="116197" y="243791"/>
                      <a:pt x="151817" y="258412"/>
                    </a:cubicBezTo>
                    <a:cubicBezTo>
                      <a:pt x="201046" y="172319"/>
                      <a:pt x="293771" y="114300"/>
                      <a:pt x="400050" y="114300"/>
                    </a:cubicBezTo>
                    <a:lnTo>
                      <a:pt x="857250" y="114300"/>
                    </a:lnTo>
                    <a:close/>
                    <a:moveTo>
                      <a:pt x="1253252" y="342928"/>
                    </a:moveTo>
                    <a:cubicBezTo>
                      <a:pt x="1255919" y="361584"/>
                      <a:pt x="1257300" y="380656"/>
                      <a:pt x="1257300" y="400050"/>
                    </a:cubicBezTo>
                    <a:cubicBezTo>
                      <a:pt x="1257300" y="567149"/>
                      <a:pt x="1154590" y="710449"/>
                      <a:pt x="1009076" y="770305"/>
                    </a:cubicBezTo>
                    <a:cubicBezTo>
                      <a:pt x="973253" y="785040"/>
                      <a:pt x="935078" y="794599"/>
                      <a:pt x="894921" y="798349"/>
                    </a:cubicBezTo>
                    <a:cubicBezTo>
                      <a:pt x="882519" y="799507"/>
                      <a:pt x="869954" y="800100"/>
                      <a:pt x="857250" y="800100"/>
                    </a:cubicBezTo>
                    <a:lnTo>
                      <a:pt x="400050" y="800100"/>
                    </a:lnTo>
                    <a:cubicBezTo>
                      <a:pt x="387345" y="800100"/>
                      <a:pt x="374780" y="799507"/>
                      <a:pt x="362378" y="798349"/>
                    </a:cubicBezTo>
                    <a:cubicBezTo>
                      <a:pt x="322221" y="794599"/>
                      <a:pt x="284045" y="785040"/>
                      <a:pt x="248223" y="770305"/>
                    </a:cubicBezTo>
                    <a:cubicBezTo>
                      <a:pt x="102709" y="710449"/>
                      <a:pt x="0" y="567149"/>
                      <a:pt x="0" y="400050"/>
                    </a:cubicBezTo>
                    <a:cubicBezTo>
                      <a:pt x="0" y="380656"/>
                      <a:pt x="1380" y="361584"/>
                      <a:pt x="4047" y="342927"/>
                    </a:cubicBezTo>
                    <a:cubicBezTo>
                      <a:pt x="43915" y="343481"/>
                      <a:pt x="81810" y="352200"/>
                      <a:pt x="116135" y="367485"/>
                    </a:cubicBezTo>
                    <a:cubicBezTo>
                      <a:pt x="114922" y="378172"/>
                      <a:pt x="114300" y="389039"/>
                      <a:pt x="114300" y="400050"/>
                    </a:cubicBezTo>
                    <a:cubicBezTo>
                      <a:pt x="114300" y="516514"/>
                      <a:pt x="183974" y="616704"/>
                      <a:pt x="283914" y="661213"/>
                    </a:cubicBezTo>
                    <a:cubicBezTo>
                      <a:pt x="318239" y="676499"/>
                      <a:pt x="356134" y="685218"/>
                      <a:pt x="396002" y="685771"/>
                    </a:cubicBezTo>
                    <a:cubicBezTo>
                      <a:pt x="473518" y="686847"/>
                      <a:pt x="551086" y="686706"/>
                      <a:pt x="628650" y="686385"/>
                    </a:cubicBezTo>
                    <a:cubicBezTo>
                      <a:pt x="706213" y="686706"/>
                      <a:pt x="783781" y="686847"/>
                      <a:pt x="861297" y="685772"/>
                    </a:cubicBezTo>
                    <a:cubicBezTo>
                      <a:pt x="901165" y="685218"/>
                      <a:pt x="939060" y="676499"/>
                      <a:pt x="973385" y="661214"/>
                    </a:cubicBezTo>
                    <a:cubicBezTo>
                      <a:pt x="1073325" y="616704"/>
                      <a:pt x="1143000" y="516514"/>
                      <a:pt x="1143000" y="400050"/>
                    </a:cubicBezTo>
                    <a:cubicBezTo>
                      <a:pt x="1143000" y="389039"/>
                      <a:pt x="1142377" y="378172"/>
                      <a:pt x="1141164" y="367486"/>
                    </a:cubicBezTo>
                    <a:cubicBezTo>
                      <a:pt x="1175489" y="352200"/>
                      <a:pt x="1213384" y="343481"/>
                      <a:pt x="1253252" y="342928"/>
                    </a:cubicBezTo>
                    <a:close/>
                    <a:moveTo>
                      <a:pt x="1253252" y="342928"/>
                    </a:moveTo>
                    <a:cubicBezTo>
                      <a:pt x="1254599" y="342909"/>
                      <a:pt x="1255948" y="342900"/>
                      <a:pt x="1257300" y="342900"/>
                    </a:cubicBezTo>
                    <a:moveTo>
                      <a:pt x="4047" y="342927"/>
                    </a:moveTo>
                    <a:cubicBezTo>
                      <a:pt x="2700" y="342909"/>
                      <a:pt x="1351" y="342900"/>
                      <a:pt x="0" y="342900"/>
                    </a:cubicBezTo>
                  </a:path>
                </a:pathLst>
              </a:custGeom>
              <a:solidFill>
                <a:srgbClr val="ECC89C"/>
              </a:solidFill>
              <a:ln w="7143">
                <a:solidFill>
                  <a:schemeClr val="bg1"/>
                </a:solidFill>
              </a:ln>
            </p:spPr>
            <p:txBody>
              <a:bodyPr rtlCol="0" anchor="ctr"/>
              <a:lstStyle/>
              <a:p>
                <a:pPr algn="ctr"/>
                <a:endParaRPr dirty="0">
                  <a:latin typeface="Raleway" pitchFamily="2" charset="0"/>
                </a:endParaRPr>
              </a:p>
            </p:txBody>
          </p:sp>
          <p:sp>
            <p:nvSpPr>
              <p:cNvPr id="6" name="Rounded Rectangle 4">
                <a:extLst>
                  <a:ext uri="{FF2B5EF4-FFF2-40B4-BE49-F238E27FC236}">
                    <a16:creationId xmlns:a16="http://schemas.microsoft.com/office/drawing/2014/main" id="{D40C3425-1C4C-BD97-14FB-189932D6011A}"/>
                  </a:ext>
                </a:extLst>
              </p:cNvPr>
              <p:cNvSpPr/>
              <p:nvPr/>
            </p:nvSpPr>
            <p:spPr>
              <a:xfrm>
                <a:off x="4342077" y="2341296"/>
                <a:ext cx="1868400" cy="1094400"/>
              </a:xfrm>
              <a:custGeom>
                <a:avLst/>
                <a:gdLst/>
                <a:ahLst/>
                <a:cxnLst/>
                <a:rect l="0" t="0" r="0" b="0"/>
                <a:pathLst>
                  <a:path w="1257300" h="800100">
                    <a:moveTo>
                      <a:pt x="400050" y="685800"/>
                    </a:moveTo>
                    <a:cubicBezTo>
                      <a:pt x="293771" y="685800"/>
                      <a:pt x="201045" y="627780"/>
                      <a:pt x="151817" y="541687"/>
                    </a:cubicBezTo>
                    <a:cubicBezTo>
                      <a:pt x="116197" y="556308"/>
                      <a:pt x="78002" y="565939"/>
                      <a:pt x="38100" y="569709"/>
                    </a:cubicBezTo>
                    <a:lnTo>
                      <a:pt x="37653" y="569709"/>
                    </a:lnTo>
                    <a:cubicBezTo>
                      <a:pt x="101488" y="705831"/>
                      <a:pt x="239760" y="800100"/>
                      <a:pt x="400050" y="800100"/>
                    </a:cubicBezTo>
                    <a:lnTo>
                      <a:pt x="628650" y="800100"/>
                    </a:lnTo>
                    <a:lnTo>
                      <a:pt x="857250" y="800100"/>
                    </a:lnTo>
                    <a:cubicBezTo>
                      <a:pt x="1017539" y="800100"/>
                      <a:pt x="1155811" y="705831"/>
                      <a:pt x="1219647" y="569709"/>
                    </a:cubicBezTo>
                    <a:lnTo>
                      <a:pt x="1219200" y="569709"/>
                    </a:lnTo>
                    <a:cubicBezTo>
                      <a:pt x="1179297" y="565939"/>
                      <a:pt x="1141102" y="556308"/>
                      <a:pt x="1105482" y="541687"/>
                    </a:cubicBezTo>
                    <a:cubicBezTo>
                      <a:pt x="1056254" y="627780"/>
                      <a:pt x="963528" y="685800"/>
                      <a:pt x="857250" y="685800"/>
                    </a:cubicBezTo>
                    <a:lnTo>
                      <a:pt x="628650" y="685800"/>
                    </a:lnTo>
                    <a:lnTo>
                      <a:pt x="400050" y="685800"/>
                    </a:lnTo>
                    <a:close/>
                    <a:moveTo>
                      <a:pt x="4047" y="457172"/>
                    </a:moveTo>
                    <a:cubicBezTo>
                      <a:pt x="1380" y="438515"/>
                      <a:pt x="0" y="419443"/>
                      <a:pt x="0" y="400050"/>
                    </a:cubicBezTo>
                    <a:cubicBezTo>
                      <a:pt x="0" y="232950"/>
                      <a:pt x="102709" y="89650"/>
                      <a:pt x="248223" y="29794"/>
                    </a:cubicBezTo>
                    <a:cubicBezTo>
                      <a:pt x="284046" y="15059"/>
                      <a:pt x="322221" y="5500"/>
                      <a:pt x="362378" y="1750"/>
                    </a:cubicBezTo>
                    <a:cubicBezTo>
                      <a:pt x="374780" y="592"/>
                      <a:pt x="387345" y="0"/>
                      <a:pt x="400050" y="0"/>
                    </a:cubicBezTo>
                    <a:lnTo>
                      <a:pt x="628650" y="0"/>
                    </a:lnTo>
                    <a:lnTo>
                      <a:pt x="857250" y="0"/>
                    </a:lnTo>
                    <a:cubicBezTo>
                      <a:pt x="869954" y="0"/>
                      <a:pt x="882519" y="592"/>
                      <a:pt x="894921" y="1750"/>
                    </a:cubicBezTo>
                    <a:cubicBezTo>
                      <a:pt x="935078" y="5500"/>
                      <a:pt x="973253" y="15059"/>
                      <a:pt x="1009076" y="29794"/>
                    </a:cubicBezTo>
                    <a:cubicBezTo>
                      <a:pt x="1154590" y="89650"/>
                      <a:pt x="1257300" y="232950"/>
                      <a:pt x="1257300" y="400050"/>
                    </a:cubicBezTo>
                    <a:cubicBezTo>
                      <a:pt x="1257300" y="419443"/>
                      <a:pt x="1255919" y="438515"/>
                      <a:pt x="1253252" y="457172"/>
                    </a:cubicBezTo>
                    <a:cubicBezTo>
                      <a:pt x="1213384" y="456618"/>
                      <a:pt x="1175489" y="447899"/>
                      <a:pt x="1141164" y="432614"/>
                    </a:cubicBezTo>
                    <a:cubicBezTo>
                      <a:pt x="1142377" y="421927"/>
                      <a:pt x="1143000" y="411060"/>
                      <a:pt x="1143000" y="400050"/>
                    </a:cubicBezTo>
                    <a:cubicBezTo>
                      <a:pt x="1143000" y="283585"/>
                      <a:pt x="1073325" y="183395"/>
                      <a:pt x="973385" y="138886"/>
                    </a:cubicBezTo>
                    <a:cubicBezTo>
                      <a:pt x="939060" y="123600"/>
                      <a:pt x="901165" y="114881"/>
                      <a:pt x="861297" y="114327"/>
                    </a:cubicBezTo>
                    <a:cubicBezTo>
                      <a:pt x="783781" y="113252"/>
                      <a:pt x="706213" y="113393"/>
                      <a:pt x="628650" y="113714"/>
                    </a:cubicBezTo>
                    <a:cubicBezTo>
                      <a:pt x="551086" y="113393"/>
                      <a:pt x="473518" y="113252"/>
                      <a:pt x="396002" y="114327"/>
                    </a:cubicBezTo>
                    <a:cubicBezTo>
                      <a:pt x="356134" y="114881"/>
                      <a:pt x="318239" y="123600"/>
                      <a:pt x="283914" y="138886"/>
                    </a:cubicBezTo>
                    <a:cubicBezTo>
                      <a:pt x="183974" y="183395"/>
                      <a:pt x="114300" y="283585"/>
                      <a:pt x="114300" y="400050"/>
                    </a:cubicBezTo>
                    <a:cubicBezTo>
                      <a:pt x="114300" y="411060"/>
                      <a:pt x="114922" y="421927"/>
                      <a:pt x="116135" y="432614"/>
                    </a:cubicBezTo>
                    <a:cubicBezTo>
                      <a:pt x="81810" y="447899"/>
                      <a:pt x="43915" y="456618"/>
                      <a:pt x="4047" y="457172"/>
                    </a:cubicBezTo>
                    <a:close/>
                    <a:moveTo>
                      <a:pt x="4047" y="457172"/>
                    </a:moveTo>
                    <a:cubicBezTo>
                      <a:pt x="2700" y="457190"/>
                      <a:pt x="1351" y="457200"/>
                      <a:pt x="0" y="457200"/>
                    </a:cubicBezTo>
                    <a:moveTo>
                      <a:pt x="1253252" y="457172"/>
                    </a:moveTo>
                    <a:cubicBezTo>
                      <a:pt x="1254599" y="457190"/>
                      <a:pt x="1255948" y="457200"/>
                      <a:pt x="1257300" y="457200"/>
                    </a:cubicBezTo>
                  </a:path>
                </a:pathLst>
              </a:custGeom>
              <a:solidFill>
                <a:srgbClr val="82A6EE"/>
              </a:solidFill>
              <a:ln w="7143">
                <a:solidFill>
                  <a:schemeClr val="bg1"/>
                </a:solidFill>
              </a:ln>
            </p:spPr>
            <p:txBody>
              <a:bodyPr rtlCol="0" anchor="ctr"/>
              <a:lstStyle/>
              <a:p>
                <a:pPr algn="ctr"/>
                <a:endParaRPr dirty="0">
                  <a:latin typeface="Raleway" pitchFamily="2" charset="0"/>
                </a:endParaRPr>
              </a:p>
            </p:txBody>
          </p:sp>
          <p:sp>
            <p:nvSpPr>
              <p:cNvPr id="7" name="Rounded Rectangle 5">
                <a:extLst>
                  <a:ext uri="{FF2B5EF4-FFF2-40B4-BE49-F238E27FC236}">
                    <a16:creationId xmlns:a16="http://schemas.microsoft.com/office/drawing/2014/main" id="{CFFD67B1-5F32-6302-589E-9697DB981CE6}"/>
                  </a:ext>
                </a:extLst>
              </p:cNvPr>
              <p:cNvSpPr/>
              <p:nvPr/>
            </p:nvSpPr>
            <p:spPr>
              <a:xfrm>
                <a:off x="5643562" y="2035180"/>
                <a:ext cx="1868400" cy="1094400"/>
              </a:xfrm>
              <a:custGeom>
                <a:avLst/>
                <a:gdLst/>
                <a:ahLst/>
                <a:cxnLst/>
                <a:rect l="0" t="0" r="0" b="0"/>
                <a:pathLst>
                  <a:path w="1257300" h="800100">
                    <a:moveTo>
                      <a:pt x="857250" y="114300"/>
                    </a:moveTo>
                    <a:cubicBezTo>
                      <a:pt x="963528" y="114300"/>
                      <a:pt x="1056254" y="172319"/>
                      <a:pt x="1105482" y="258412"/>
                    </a:cubicBezTo>
                    <a:cubicBezTo>
                      <a:pt x="1141102" y="243791"/>
                      <a:pt x="1179297" y="234160"/>
                      <a:pt x="1219200" y="230390"/>
                    </a:cubicBezTo>
                    <a:lnTo>
                      <a:pt x="1219647" y="230390"/>
                    </a:lnTo>
                    <a:cubicBezTo>
                      <a:pt x="1155811" y="94268"/>
                      <a:pt x="1017539" y="0"/>
                      <a:pt x="857250" y="0"/>
                    </a:cubicBezTo>
                    <a:lnTo>
                      <a:pt x="400050" y="0"/>
                    </a:lnTo>
                    <a:cubicBezTo>
                      <a:pt x="239760" y="0"/>
                      <a:pt x="101488" y="94268"/>
                      <a:pt x="37653" y="230390"/>
                    </a:cubicBezTo>
                    <a:lnTo>
                      <a:pt x="38100" y="230390"/>
                    </a:lnTo>
                    <a:cubicBezTo>
                      <a:pt x="78002" y="234160"/>
                      <a:pt x="116197" y="243791"/>
                      <a:pt x="151817" y="258412"/>
                    </a:cubicBezTo>
                    <a:cubicBezTo>
                      <a:pt x="201046" y="172319"/>
                      <a:pt x="293771" y="114300"/>
                      <a:pt x="400050" y="114300"/>
                    </a:cubicBezTo>
                    <a:lnTo>
                      <a:pt x="857250" y="114300"/>
                    </a:lnTo>
                    <a:close/>
                    <a:moveTo>
                      <a:pt x="1253252" y="342928"/>
                    </a:moveTo>
                    <a:cubicBezTo>
                      <a:pt x="1255919" y="361584"/>
                      <a:pt x="1257300" y="380656"/>
                      <a:pt x="1257300" y="400050"/>
                    </a:cubicBezTo>
                    <a:cubicBezTo>
                      <a:pt x="1257300" y="567149"/>
                      <a:pt x="1154590" y="710449"/>
                      <a:pt x="1009076" y="770305"/>
                    </a:cubicBezTo>
                    <a:cubicBezTo>
                      <a:pt x="973253" y="785040"/>
                      <a:pt x="935078" y="794599"/>
                      <a:pt x="894921" y="798349"/>
                    </a:cubicBezTo>
                    <a:cubicBezTo>
                      <a:pt x="882519" y="799507"/>
                      <a:pt x="869954" y="800100"/>
                      <a:pt x="857250" y="800100"/>
                    </a:cubicBezTo>
                    <a:lnTo>
                      <a:pt x="400050" y="800100"/>
                    </a:lnTo>
                    <a:cubicBezTo>
                      <a:pt x="387345" y="800100"/>
                      <a:pt x="374780" y="799507"/>
                      <a:pt x="362378" y="798349"/>
                    </a:cubicBezTo>
                    <a:cubicBezTo>
                      <a:pt x="322221" y="794599"/>
                      <a:pt x="284045" y="785040"/>
                      <a:pt x="248223" y="770305"/>
                    </a:cubicBezTo>
                    <a:cubicBezTo>
                      <a:pt x="102709" y="710449"/>
                      <a:pt x="0" y="567149"/>
                      <a:pt x="0" y="400050"/>
                    </a:cubicBezTo>
                    <a:cubicBezTo>
                      <a:pt x="0" y="380656"/>
                      <a:pt x="1380" y="361584"/>
                      <a:pt x="4047" y="342927"/>
                    </a:cubicBezTo>
                    <a:cubicBezTo>
                      <a:pt x="43915" y="343481"/>
                      <a:pt x="81810" y="352200"/>
                      <a:pt x="116135" y="367485"/>
                    </a:cubicBezTo>
                    <a:cubicBezTo>
                      <a:pt x="114922" y="378172"/>
                      <a:pt x="114300" y="389039"/>
                      <a:pt x="114300" y="400050"/>
                    </a:cubicBezTo>
                    <a:cubicBezTo>
                      <a:pt x="114300" y="516514"/>
                      <a:pt x="183974" y="616704"/>
                      <a:pt x="283914" y="661213"/>
                    </a:cubicBezTo>
                    <a:cubicBezTo>
                      <a:pt x="318239" y="676499"/>
                      <a:pt x="356134" y="685218"/>
                      <a:pt x="396002" y="685771"/>
                    </a:cubicBezTo>
                    <a:cubicBezTo>
                      <a:pt x="473518" y="686847"/>
                      <a:pt x="551086" y="686706"/>
                      <a:pt x="628650" y="686385"/>
                    </a:cubicBezTo>
                    <a:cubicBezTo>
                      <a:pt x="706213" y="686706"/>
                      <a:pt x="783781" y="686847"/>
                      <a:pt x="861297" y="685772"/>
                    </a:cubicBezTo>
                    <a:cubicBezTo>
                      <a:pt x="901165" y="685218"/>
                      <a:pt x="939060" y="676499"/>
                      <a:pt x="973385" y="661214"/>
                    </a:cubicBezTo>
                    <a:cubicBezTo>
                      <a:pt x="1073325" y="616704"/>
                      <a:pt x="1143000" y="516514"/>
                      <a:pt x="1143000" y="400050"/>
                    </a:cubicBezTo>
                    <a:cubicBezTo>
                      <a:pt x="1143000" y="389039"/>
                      <a:pt x="1142377" y="378172"/>
                      <a:pt x="1141164" y="367486"/>
                    </a:cubicBezTo>
                    <a:cubicBezTo>
                      <a:pt x="1175489" y="352200"/>
                      <a:pt x="1213384" y="343481"/>
                      <a:pt x="1253252" y="342928"/>
                    </a:cubicBezTo>
                    <a:close/>
                    <a:moveTo>
                      <a:pt x="1253252" y="342928"/>
                    </a:moveTo>
                    <a:cubicBezTo>
                      <a:pt x="1254599" y="342909"/>
                      <a:pt x="1255948" y="342900"/>
                      <a:pt x="1257300" y="342900"/>
                    </a:cubicBezTo>
                    <a:moveTo>
                      <a:pt x="4047" y="342927"/>
                    </a:moveTo>
                    <a:cubicBezTo>
                      <a:pt x="2700" y="342909"/>
                      <a:pt x="1351" y="342900"/>
                      <a:pt x="0" y="342900"/>
                    </a:cubicBezTo>
                  </a:path>
                </a:pathLst>
              </a:custGeom>
              <a:solidFill>
                <a:srgbClr val="A3F7BD"/>
              </a:solidFill>
              <a:ln w="7143">
                <a:solidFill>
                  <a:schemeClr val="bg1"/>
                </a:solidFill>
              </a:ln>
            </p:spPr>
            <p:txBody>
              <a:bodyPr rtlCol="0" anchor="ctr"/>
              <a:lstStyle/>
              <a:p>
                <a:pPr algn="ctr"/>
                <a:endParaRPr dirty="0">
                  <a:latin typeface="Raleway" pitchFamily="2" charset="0"/>
                </a:endParaRPr>
              </a:p>
            </p:txBody>
          </p:sp>
          <p:sp>
            <p:nvSpPr>
              <p:cNvPr id="8" name="Rounded Rectangle 6">
                <a:extLst>
                  <a:ext uri="{FF2B5EF4-FFF2-40B4-BE49-F238E27FC236}">
                    <a16:creationId xmlns:a16="http://schemas.microsoft.com/office/drawing/2014/main" id="{A2BDE10C-27E7-A10E-9FF7-8C4D14600729}"/>
                  </a:ext>
                </a:extLst>
              </p:cNvPr>
              <p:cNvSpPr/>
              <p:nvPr/>
            </p:nvSpPr>
            <p:spPr>
              <a:xfrm>
                <a:off x="6939432" y="2341296"/>
                <a:ext cx="1868400" cy="1094400"/>
              </a:xfrm>
              <a:custGeom>
                <a:avLst/>
                <a:gdLst/>
                <a:ahLst/>
                <a:cxnLst/>
                <a:rect l="0" t="0" r="0" b="0"/>
                <a:pathLst>
                  <a:path w="1257300" h="800100">
                    <a:moveTo>
                      <a:pt x="1257300" y="400050"/>
                    </a:moveTo>
                    <a:cubicBezTo>
                      <a:pt x="1257300" y="620991"/>
                      <a:pt x="1078191" y="800100"/>
                      <a:pt x="857250" y="800100"/>
                    </a:cubicBezTo>
                    <a:lnTo>
                      <a:pt x="400050" y="800100"/>
                    </a:lnTo>
                    <a:cubicBezTo>
                      <a:pt x="239776" y="800100"/>
                      <a:pt x="101516" y="705849"/>
                      <a:pt x="37671" y="569749"/>
                    </a:cubicBezTo>
                    <a:cubicBezTo>
                      <a:pt x="77828" y="565999"/>
                      <a:pt x="116003" y="556440"/>
                      <a:pt x="151826" y="541705"/>
                    </a:cubicBezTo>
                    <a:cubicBezTo>
                      <a:pt x="201058" y="627788"/>
                      <a:pt x="293779" y="685800"/>
                      <a:pt x="400050" y="685800"/>
                    </a:cubicBezTo>
                    <a:lnTo>
                      <a:pt x="857250" y="685800"/>
                    </a:lnTo>
                    <a:cubicBezTo>
                      <a:pt x="1015064" y="685800"/>
                      <a:pt x="1143000" y="557864"/>
                      <a:pt x="1143000" y="400050"/>
                    </a:cubicBezTo>
                    <a:cubicBezTo>
                      <a:pt x="1143000" y="242235"/>
                      <a:pt x="1015064" y="114300"/>
                      <a:pt x="857250" y="114300"/>
                    </a:cubicBezTo>
                    <a:cubicBezTo>
                      <a:pt x="703550" y="114300"/>
                      <a:pt x="549685" y="112194"/>
                      <a:pt x="396002" y="114327"/>
                    </a:cubicBezTo>
                    <a:cubicBezTo>
                      <a:pt x="356134" y="114881"/>
                      <a:pt x="318239" y="123600"/>
                      <a:pt x="283914" y="138885"/>
                    </a:cubicBezTo>
                    <a:cubicBezTo>
                      <a:pt x="183974" y="183395"/>
                      <a:pt x="114300" y="283585"/>
                      <a:pt x="114300" y="400050"/>
                    </a:cubicBezTo>
                    <a:cubicBezTo>
                      <a:pt x="114300" y="411060"/>
                      <a:pt x="114922" y="421927"/>
                      <a:pt x="116135" y="432613"/>
                    </a:cubicBezTo>
                    <a:cubicBezTo>
                      <a:pt x="81810" y="447899"/>
                      <a:pt x="43915" y="456618"/>
                      <a:pt x="4047" y="457172"/>
                    </a:cubicBezTo>
                    <a:cubicBezTo>
                      <a:pt x="1380" y="438515"/>
                      <a:pt x="0" y="419443"/>
                      <a:pt x="0" y="400050"/>
                    </a:cubicBezTo>
                    <a:cubicBezTo>
                      <a:pt x="0" y="232847"/>
                      <a:pt x="102576" y="89602"/>
                      <a:pt x="248232" y="29812"/>
                    </a:cubicBezTo>
                    <a:cubicBezTo>
                      <a:pt x="283852" y="15191"/>
                      <a:pt x="322047" y="5560"/>
                      <a:pt x="361950" y="1790"/>
                    </a:cubicBezTo>
                    <a:cubicBezTo>
                      <a:pt x="374490" y="605"/>
                      <a:pt x="387199" y="0"/>
                      <a:pt x="400050" y="0"/>
                    </a:cubicBezTo>
                    <a:lnTo>
                      <a:pt x="857250" y="0"/>
                    </a:lnTo>
                    <a:cubicBezTo>
                      <a:pt x="1078191" y="0"/>
                      <a:pt x="1257300" y="179108"/>
                      <a:pt x="1257300" y="400050"/>
                    </a:cubicBezTo>
                    <a:close/>
                  </a:path>
                </a:pathLst>
              </a:custGeom>
              <a:solidFill>
                <a:srgbClr val="FAC2D3"/>
              </a:solidFill>
              <a:ln w="7143">
                <a:solidFill>
                  <a:schemeClr val="bg1"/>
                </a:solidFill>
              </a:ln>
            </p:spPr>
            <p:txBody>
              <a:bodyPr rtlCol="0" anchor="ctr"/>
              <a:lstStyle/>
              <a:p>
                <a:pPr algn="ctr"/>
                <a:endParaRPr dirty="0">
                  <a:latin typeface="Raleway" pitchFamily="2" charset="0"/>
                </a:endParaRPr>
              </a:p>
            </p:txBody>
          </p:sp>
          <p:sp>
            <p:nvSpPr>
              <p:cNvPr id="9" name="Rounded Rectangle 11">
                <a:extLst>
                  <a:ext uri="{FF2B5EF4-FFF2-40B4-BE49-F238E27FC236}">
                    <a16:creationId xmlns:a16="http://schemas.microsoft.com/office/drawing/2014/main" id="{28BB9E68-FFEA-AF81-0B71-67E327DE4B62}"/>
                  </a:ext>
                </a:extLst>
              </p:cNvPr>
              <p:cNvSpPr/>
              <p:nvPr/>
            </p:nvSpPr>
            <p:spPr>
              <a:xfrm>
                <a:off x="1268516" y="2383120"/>
                <a:ext cx="334541" cy="322897"/>
              </a:xfrm>
              <a:custGeom>
                <a:avLst/>
                <a:gdLst/>
                <a:ahLst/>
                <a:cxnLst/>
                <a:rect l="0" t="0" r="0" b="0"/>
                <a:pathLst>
                  <a:path w="334541" h="322897">
                    <a:moveTo>
                      <a:pt x="0" y="0"/>
                    </a:moveTo>
                    <a:moveTo>
                      <a:pt x="297179" y="322897"/>
                    </a:moveTo>
                    <a:lnTo>
                      <a:pt x="254160" y="297437"/>
                    </a:lnTo>
                    <a:cubicBezTo>
                      <a:pt x="246458" y="291917"/>
                      <a:pt x="242576" y="282490"/>
                      <a:pt x="244159" y="273148"/>
                    </a:cubicBezTo>
                    <a:lnTo>
                      <a:pt x="244159" y="246602"/>
                    </a:lnTo>
                    <a:lnTo>
                      <a:pt x="228028" y="230514"/>
                    </a:lnTo>
                    <a:cubicBezTo>
                      <a:pt x="220508" y="222988"/>
                      <a:pt x="220508" y="210793"/>
                      <a:pt x="228028" y="203268"/>
                    </a:cubicBezTo>
                    <a:cubicBezTo>
                      <a:pt x="228924" y="202370"/>
                      <a:pt x="229905" y="201562"/>
                      <a:pt x="230957" y="200853"/>
                    </a:cubicBezTo>
                    <a:lnTo>
                      <a:pt x="230957" y="200853"/>
                    </a:lnTo>
                    <a:cubicBezTo>
                      <a:pt x="238599" y="195787"/>
                      <a:pt x="248750" y="196796"/>
                      <a:pt x="255246" y="203268"/>
                    </a:cubicBezTo>
                    <a:lnTo>
                      <a:pt x="277906" y="225942"/>
                    </a:lnTo>
                    <a:moveTo>
                      <a:pt x="254989" y="127901"/>
                    </a:moveTo>
                    <a:lnTo>
                      <a:pt x="308195" y="175050"/>
                    </a:lnTo>
                    <a:cubicBezTo>
                      <a:pt x="316123" y="186137"/>
                      <a:pt x="320384" y="199425"/>
                      <a:pt x="320382" y="213055"/>
                    </a:cubicBezTo>
                    <a:lnTo>
                      <a:pt x="320382" y="244744"/>
                    </a:lnTo>
                    <a:cubicBezTo>
                      <a:pt x="320369" y="253845"/>
                      <a:pt x="323966" y="262580"/>
                      <a:pt x="330384" y="269033"/>
                    </a:cubicBezTo>
                    <a:lnTo>
                      <a:pt x="334541" y="273177"/>
                    </a:lnTo>
                    <a:moveTo>
                      <a:pt x="64993" y="225942"/>
                    </a:moveTo>
                    <a:lnTo>
                      <a:pt x="87653" y="203268"/>
                    </a:lnTo>
                    <a:cubicBezTo>
                      <a:pt x="94149" y="196796"/>
                      <a:pt x="104300" y="195787"/>
                      <a:pt x="111942" y="200853"/>
                    </a:cubicBezTo>
                    <a:lnTo>
                      <a:pt x="111942" y="200853"/>
                    </a:lnTo>
                    <a:cubicBezTo>
                      <a:pt x="112994" y="201562"/>
                      <a:pt x="113975" y="202370"/>
                      <a:pt x="114871" y="203268"/>
                    </a:cubicBezTo>
                    <a:cubicBezTo>
                      <a:pt x="122391" y="210793"/>
                      <a:pt x="122391" y="222988"/>
                      <a:pt x="114871" y="230514"/>
                    </a:cubicBezTo>
                    <a:lnTo>
                      <a:pt x="98798" y="246602"/>
                    </a:lnTo>
                    <a:lnTo>
                      <a:pt x="98798" y="273091"/>
                    </a:lnTo>
                    <a:cubicBezTo>
                      <a:pt x="100380" y="282433"/>
                      <a:pt x="96498" y="291860"/>
                      <a:pt x="88796" y="297380"/>
                    </a:cubicBezTo>
                    <a:lnTo>
                      <a:pt x="45719" y="322897"/>
                    </a:lnTo>
                    <a:moveTo>
                      <a:pt x="8315" y="273091"/>
                    </a:moveTo>
                    <a:lnTo>
                      <a:pt x="12472" y="268947"/>
                    </a:lnTo>
                    <a:cubicBezTo>
                      <a:pt x="18890" y="262494"/>
                      <a:pt x="22487" y="253760"/>
                      <a:pt x="22474" y="244659"/>
                    </a:cubicBezTo>
                    <a:lnTo>
                      <a:pt x="22474" y="212983"/>
                    </a:lnTo>
                    <a:cubicBezTo>
                      <a:pt x="22472" y="199354"/>
                      <a:pt x="26733" y="186065"/>
                      <a:pt x="34661" y="174979"/>
                    </a:cubicBezTo>
                    <a:lnTo>
                      <a:pt x="87910" y="127901"/>
                    </a:lnTo>
                    <a:moveTo>
                      <a:pt x="255317" y="203268"/>
                    </a:moveTo>
                    <a:lnTo>
                      <a:pt x="255317" y="60007"/>
                    </a:lnTo>
                    <a:cubicBezTo>
                      <a:pt x="255309" y="53990"/>
                      <a:pt x="250433" y="49114"/>
                      <a:pt x="244416" y="49106"/>
                    </a:cubicBezTo>
                    <a:lnTo>
                      <a:pt x="200825" y="49106"/>
                    </a:lnTo>
                    <a:cubicBezTo>
                      <a:pt x="200825" y="33056"/>
                      <a:pt x="187814" y="20045"/>
                      <a:pt x="171764" y="20045"/>
                    </a:cubicBezTo>
                    <a:cubicBezTo>
                      <a:pt x="155714" y="20045"/>
                      <a:pt x="142703" y="33056"/>
                      <a:pt x="142703" y="49106"/>
                    </a:cubicBezTo>
                    <a:lnTo>
                      <a:pt x="99126" y="49106"/>
                    </a:lnTo>
                    <a:cubicBezTo>
                      <a:pt x="93106" y="49106"/>
                      <a:pt x="88225" y="53986"/>
                      <a:pt x="88225" y="60007"/>
                    </a:cubicBezTo>
                    <a:lnTo>
                      <a:pt x="88225" y="203268"/>
                    </a:lnTo>
                    <a:moveTo>
                      <a:pt x="99126" y="271991"/>
                    </a:moveTo>
                    <a:lnTo>
                      <a:pt x="244416" y="271991"/>
                    </a:lnTo>
                    <a:moveTo>
                      <a:pt x="116828" y="94626"/>
                    </a:moveTo>
                    <a:lnTo>
                      <a:pt x="163120" y="94626"/>
                    </a:lnTo>
                    <a:moveTo>
                      <a:pt x="214126" y="94626"/>
                    </a:moveTo>
                    <a:lnTo>
                      <a:pt x="227471" y="94626"/>
                    </a:lnTo>
                    <a:moveTo>
                      <a:pt x="116828" y="127973"/>
                    </a:moveTo>
                    <a:lnTo>
                      <a:pt x="163120" y="127973"/>
                    </a:lnTo>
                    <a:moveTo>
                      <a:pt x="214126" y="127973"/>
                    </a:moveTo>
                    <a:lnTo>
                      <a:pt x="227471" y="127973"/>
                    </a:lnTo>
                    <a:moveTo>
                      <a:pt x="116828" y="169178"/>
                    </a:moveTo>
                    <a:lnTo>
                      <a:pt x="163120" y="169178"/>
                    </a:lnTo>
                    <a:moveTo>
                      <a:pt x="214126" y="169178"/>
                    </a:moveTo>
                    <a:lnTo>
                      <a:pt x="227471" y="169178"/>
                    </a:lnTo>
                  </a:path>
                </a:pathLst>
              </a:custGeom>
              <a:noFill/>
              <a:ln w="7143">
                <a:solidFill>
                  <a:schemeClr val="bg1"/>
                </a:solidFill>
              </a:ln>
            </p:spPr>
            <p:txBody>
              <a:bodyPr rtlCol="0" anchor="ctr"/>
              <a:lstStyle/>
              <a:p>
                <a:pPr algn="ctr"/>
                <a:endParaRPr dirty="0">
                  <a:latin typeface="Raleway" pitchFamily="2" charset="0"/>
                </a:endParaRPr>
              </a:p>
            </p:txBody>
          </p:sp>
          <p:sp>
            <p:nvSpPr>
              <p:cNvPr id="10" name="Rounded Rectangle 13">
                <a:extLst>
                  <a:ext uri="{FF2B5EF4-FFF2-40B4-BE49-F238E27FC236}">
                    <a16:creationId xmlns:a16="http://schemas.microsoft.com/office/drawing/2014/main" id="{3FA0F6CF-64D2-CAB3-57FD-0F9F3663AA4C}"/>
                  </a:ext>
                </a:extLst>
              </p:cNvPr>
              <p:cNvSpPr/>
              <p:nvPr/>
            </p:nvSpPr>
            <p:spPr>
              <a:xfrm>
                <a:off x="3865512" y="2424704"/>
                <a:ext cx="328612" cy="329731"/>
              </a:xfrm>
              <a:custGeom>
                <a:avLst/>
                <a:gdLst/>
                <a:ahLst/>
                <a:cxnLst/>
                <a:rect l="0" t="0" r="0" b="0"/>
                <a:pathLst>
                  <a:path w="328612" h="329731">
                    <a:moveTo>
                      <a:pt x="285750" y="287893"/>
                    </a:moveTo>
                    <a:lnTo>
                      <a:pt x="229600" y="299180"/>
                    </a:lnTo>
                    <a:moveTo>
                      <a:pt x="235743" y="235743"/>
                    </a:moveTo>
                    <a:lnTo>
                      <a:pt x="209311" y="246602"/>
                    </a:lnTo>
                    <a:cubicBezTo>
                      <a:pt x="205098" y="248317"/>
                      <a:pt x="200380" y="248317"/>
                      <a:pt x="196167" y="246602"/>
                    </a:cubicBezTo>
                    <a:cubicBezTo>
                      <a:pt x="189991" y="244003"/>
                      <a:pt x="185895" y="238046"/>
                      <a:pt x="185680" y="231349"/>
                    </a:cubicBezTo>
                    <a:cubicBezTo>
                      <a:pt x="185465" y="224653"/>
                      <a:pt x="189171" y="218444"/>
                      <a:pt x="195167" y="215455"/>
                    </a:cubicBezTo>
                    <a:lnTo>
                      <a:pt x="221456" y="202596"/>
                    </a:lnTo>
                    <a:cubicBezTo>
                      <a:pt x="224720" y="200895"/>
                      <a:pt x="228348" y="200013"/>
                      <a:pt x="232029" y="200025"/>
                    </a:cubicBezTo>
                    <a:cubicBezTo>
                      <a:pt x="234807" y="200011"/>
                      <a:pt x="237565" y="200495"/>
                      <a:pt x="240172" y="201453"/>
                    </a:cubicBezTo>
                    <a:lnTo>
                      <a:pt x="288464" y="219884"/>
                    </a:lnTo>
                    <a:moveTo>
                      <a:pt x="128587" y="300037"/>
                    </a:moveTo>
                    <a:lnTo>
                      <a:pt x="148589" y="300037"/>
                    </a:lnTo>
                    <a:lnTo>
                      <a:pt x="181879" y="325326"/>
                    </a:lnTo>
                    <a:cubicBezTo>
                      <a:pt x="185325" y="329284"/>
                      <a:pt x="191316" y="329731"/>
                      <a:pt x="195310" y="326326"/>
                    </a:cubicBezTo>
                    <a:lnTo>
                      <a:pt x="245316" y="286321"/>
                    </a:lnTo>
                    <a:cubicBezTo>
                      <a:pt x="249353" y="282911"/>
                      <a:pt x="249983" y="276924"/>
                      <a:pt x="246745" y="272748"/>
                    </a:cubicBezTo>
                    <a:lnTo>
                      <a:pt x="219313" y="242458"/>
                    </a:lnTo>
                    <a:moveTo>
                      <a:pt x="128587" y="228600"/>
                    </a:moveTo>
                    <a:lnTo>
                      <a:pt x="169163" y="211312"/>
                    </a:lnTo>
                    <a:cubicBezTo>
                      <a:pt x="171607" y="210285"/>
                      <a:pt x="174229" y="209751"/>
                      <a:pt x="176879" y="209740"/>
                    </a:cubicBezTo>
                    <a:cubicBezTo>
                      <a:pt x="181363" y="209730"/>
                      <a:pt x="185728" y="211185"/>
                      <a:pt x="189309" y="213883"/>
                    </a:cubicBezTo>
                    <a:lnTo>
                      <a:pt x="192881" y="216884"/>
                    </a:lnTo>
                    <a:moveTo>
                      <a:pt x="85725" y="314325"/>
                    </a:moveTo>
                    <a:lnTo>
                      <a:pt x="114300" y="314325"/>
                    </a:lnTo>
                    <a:cubicBezTo>
                      <a:pt x="122190" y="314325"/>
                      <a:pt x="128587" y="307928"/>
                      <a:pt x="128587" y="300037"/>
                    </a:cubicBezTo>
                    <a:lnTo>
                      <a:pt x="128587" y="228600"/>
                    </a:lnTo>
                    <a:cubicBezTo>
                      <a:pt x="128587" y="220709"/>
                      <a:pt x="122190" y="214312"/>
                      <a:pt x="114300" y="214312"/>
                    </a:cubicBezTo>
                    <a:lnTo>
                      <a:pt x="85725" y="214312"/>
                    </a:lnTo>
                    <a:moveTo>
                      <a:pt x="328612" y="314325"/>
                    </a:moveTo>
                    <a:lnTo>
                      <a:pt x="300037" y="314325"/>
                    </a:lnTo>
                    <a:cubicBezTo>
                      <a:pt x="292146" y="314325"/>
                      <a:pt x="285750" y="307928"/>
                      <a:pt x="285750" y="300037"/>
                    </a:cubicBezTo>
                    <a:lnTo>
                      <a:pt x="285750" y="228600"/>
                    </a:lnTo>
                    <a:cubicBezTo>
                      <a:pt x="285750" y="220709"/>
                      <a:pt x="292146" y="214312"/>
                      <a:pt x="300037" y="214312"/>
                    </a:cubicBezTo>
                    <a:lnTo>
                      <a:pt x="328612" y="214312"/>
                    </a:lnTo>
                    <a:moveTo>
                      <a:pt x="235743" y="0"/>
                    </a:moveTo>
                    <a:lnTo>
                      <a:pt x="42862" y="0"/>
                    </a:lnTo>
                    <a:cubicBezTo>
                      <a:pt x="19190" y="0"/>
                      <a:pt x="0" y="19190"/>
                      <a:pt x="0" y="42862"/>
                    </a:cubicBezTo>
                    <a:lnTo>
                      <a:pt x="0" y="321468"/>
                    </a:lnTo>
                    <a:cubicBezTo>
                      <a:pt x="0" y="325414"/>
                      <a:pt x="3198" y="328612"/>
                      <a:pt x="7143" y="328612"/>
                    </a:cubicBezTo>
                    <a:lnTo>
                      <a:pt x="50006" y="328612"/>
                    </a:lnTo>
                    <a:moveTo>
                      <a:pt x="42862" y="57150"/>
                    </a:moveTo>
                    <a:lnTo>
                      <a:pt x="157162" y="57150"/>
                    </a:lnTo>
                    <a:moveTo>
                      <a:pt x="42862" y="100012"/>
                    </a:moveTo>
                    <a:lnTo>
                      <a:pt x="157162" y="100012"/>
                    </a:lnTo>
                    <a:moveTo>
                      <a:pt x="42862" y="142875"/>
                    </a:moveTo>
                    <a:lnTo>
                      <a:pt x="92868" y="142875"/>
                    </a:lnTo>
                    <a:moveTo>
                      <a:pt x="200025" y="178593"/>
                    </a:moveTo>
                    <a:lnTo>
                      <a:pt x="200025" y="35718"/>
                    </a:lnTo>
                    <a:cubicBezTo>
                      <a:pt x="200025" y="15991"/>
                      <a:pt x="216016" y="0"/>
                      <a:pt x="235743" y="0"/>
                    </a:cubicBezTo>
                    <a:cubicBezTo>
                      <a:pt x="255460" y="0"/>
                      <a:pt x="271462" y="16002"/>
                      <a:pt x="271462" y="42862"/>
                    </a:cubicBezTo>
                    <a:lnTo>
                      <a:pt x="200025" y="42862"/>
                    </a:lnTo>
                  </a:path>
                </a:pathLst>
              </a:custGeom>
              <a:noFill/>
              <a:ln w="7143">
                <a:solidFill>
                  <a:schemeClr val="bg1"/>
                </a:solidFill>
              </a:ln>
            </p:spPr>
            <p:txBody>
              <a:bodyPr rtlCol="0" anchor="ctr"/>
              <a:lstStyle/>
              <a:p>
                <a:pPr algn="ctr"/>
                <a:endParaRPr dirty="0">
                  <a:latin typeface="Raleway" pitchFamily="2" charset="0"/>
                </a:endParaRPr>
              </a:p>
            </p:txBody>
          </p:sp>
          <p:sp>
            <p:nvSpPr>
              <p:cNvPr id="11" name="Rounded Rectangle 15">
                <a:extLst>
                  <a:ext uri="{FF2B5EF4-FFF2-40B4-BE49-F238E27FC236}">
                    <a16:creationId xmlns:a16="http://schemas.microsoft.com/office/drawing/2014/main" id="{5550B76F-1582-BC6E-400A-31CD8523526B}"/>
                  </a:ext>
                </a:extLst>
              </p:cNvPr>
              <p:cNvSpPr/>
              <p:nvPr/>
            </p:nvSpPr>
            <p:spPr>
              <a:xfrm>
                <a:off x="6432531" y="2450242"/>
                <a:ext cx="328612" cy="366530"/>
              </a:xfrm>
              <a:custGeom>
                <a:avLst/>
                <a:gdLst/>
                <a:ahLst/>
                <a:cxnLst/>
                <a:rect l="0" t="0" r="0" b="0"/>
                <a:pathLst>
                  <a:path w="328612" h="328612">
                    <a:moveTo>
                      <a:pt x="57150" y="114300"/>
                    </a:moveTo>
                    <a:lnTo>
                      <a:pt x="192881" y="114300"/>
                    </a:lnTo>
                    <a:moveTo>
                      <a:pt x="57150" y="157162"/>
                    </a:moveTo>
                    <a:lnTo>
                      <a:pt x="142875" y="157162"/>
                    </a:lnTo>
                    <a:moveTo>
                      <a:pt x="57150" y="71437"/>
                    </a:moveTo>
                    <a:lnTo>
                      <a:pt x="157162" y="71437"/>
                    </a:lnTo>
                    <a:moveTo>
                      <a:pt x="57150" y="200025"/>
                    </a:moveTo>
                    <a:lnTo>
                      <a:pt x="114300" y="200025"/>
                    </a:lnTo>
                    <a:moveTo>
                      <a:pt x="57150" y="242887"/>
                    </a:moveTo>
                    <a:lnTo>
                      <a:pt x="114300" y="242887"/>
                    </a:lnTo>
                    <a:moveTo>
                      <a:pt x="142875" y="328612"/>
                    </a:moveTo>
                    <a:lnTo>
                      <a:pt x="14287" y="328612"/>
                    </a:lnTo>
                    <a:cubicBezTo>
                      <a:pt x="6396" y="328612"/>
                      <a:pt x="0" y="322215"/>
                      <a:pt x="0" y="314325"/>
                    </a:cubicBezTo>
                    <a:lnTo>
                      <a:pt x="0" y="14287"/>
                    </a:lnTo>
                    <a:cubicBezTo>
                      <a:pt x="0" y="6396"/>
                      <a:pt x="6396" y="0"/>
                      <a:pt x="14287" y="0"/>
                    </a:cubicBezTo>
                    <a:lnTo>
                      <a:pt x="204211" y="0"/>
                    </a:lnTo>
                    <a:cubicBezTo>
                      <a:pt x="208000" y="0"/>
                      <a:pt x="211633" y="1506"/>
                      <a:pt x="214312" y="4186"/>
                    </a:cubicBezTo>
                    <a:lnTo>
                      <a:pt x="267276" y="57150"/>
                    </a:lnTo>
                    <a:cubicBezTo>
                      <a:pt x="269955" y="59828"/>
                      <a:pt x="271461" y="63462"/>
                      <a:pt x="271462" y="67251"/>
                    </a:cubicBezTo>
                    <a:lnTo>
                      <a:pt x="271462" y="114300"/>
                    </a:lnTo>
                    <a:moveTo>
                      <a:pt x="157162" y="242887"/>
                    </a:moveTo>
                    <a:cubicBezTo>
                      <a:pt x="157162" y="290232"/>
                      <a:pt x="195542" y="328612"/>
                      <a:pt x="242887" y="328612"/>
                    </a:cubicBezTo>
                    <a:cubicBezTo>
                      <a:pt x="290232" y="328612"/>
                      <a:pt x="328612" y="290232"/>
                      <a:pt x="328612" y="242887"/>
                    </a:cubicBezTo>
                    <a:cubicBezTo>
                      <a:pt x="328612" y="195542"/>
                      <a:pt x="290232" y="157162"/>
                      <a:pt x="242887" y="157162"/>
                    </a:cubicBezTo>
                    <a:cubicBezTo>
                      <a:pt x="195542" y="157162"/>
                      <a:pt x="157162" y="195542"/>
                      <a:pt x="157162" y="242887"/>
                    </a:cubicBezTo>
                    <a:close/>
                    <a:moveTo>
                      <a:pt x="281092" y="217970"/>
                    </a:moveTo>
                    <a:lnTo>
                      <a:pt x="239587" y="273305"/>
                    </a:lnTo>
                    <a:cubicBezTo>
                      <a:pt x="237719" y="275786"/>
                      <a:pt x="234868" y="277338"/>
                      <a:pt x="231770" y="277560"/>
                    </a:cubicBezTo>
                    <a:cubicBezTo>
                      <a:pt x="228672" y="277782"/>
                      <a:pt x="225630" y="276652"/>
                      <a:pt x="223427" y="274462"/>
                    </a:cubicBezTo>
                    <a:lnTo>
                      <a:pt x="201996" y="253031"/>
                    </a:lnTo>
                  </a:path>
                </a:pathLst>
              </a:custGeom>
              <a:noFill/>
              <a:ln w="7143">
                <a:solidFill>
                  <a:schemeClr val="bg1"/>
                </a:solidFill>
              </a:ln>
            </p:spPr>
            <p:txBody>
              <a:bodyPr rtlCol="0" anchor="ctr"/>
              <a:lstStyle/>
              <a:p>
                <a:pPr algn="ctr"/>
                <a:endParaRPr dirty="0">
                  <a:latin typeface="Raleway" pitchFamily="2" charset="0"/>
                </a:endParaRPr>
              </a:p>
            </p:txBody>
          </p:sp>
          <p:sp>
            <p:nvSpPr>
              <p:cNvPr id="12" name="Rounded Rectangle 17">
                <a:extLst>
                  <a:ext uri="{FF2B5EF4-FFF2-40B4-BE49-F238E27FC236}">
                    <a16:creationId xmlns:a16="http://schemas.microsoft.com/office/drawing/2014/main" id="{426F7992-A454-0437-C22F-9533F441A773}"/>
                  </a:ext>
                </a:extLst>
              </p:cNvPr>
              <p:cNvSpPr/>
              <p:nvPr/>
            </p:nvSpPr>
            <p:spPr>
              <a:xfrm>
                <a:off x="2477144" y="2688698"/>
                <a:ext cx="326457" cy="327360"/>
              </a:xfrm>
              <a:custGeom>
                <a:avLst/>
                <a:gdLst/>
                <a:ahLst/>
                <a:cxnLst/>
                <a:rect l="0" t="0" r="0" b="0"/>
                <a:pathLst>
                  <a:path w="326457" h="327360">
                    <a:moveTo>
                      <a:pt x="257175" y="198773"/>
                    </a:moveTo>
                    <a:lnTo>
                      <a:pt x="228600" y="198773"/>
                    </a:lnTo>
                    <a:cubicBezTo>
                      <a:pt x="218598" y="198773"/>
                      <a:pt x="210026" y="207345"/>
                      <a:pt x="210026" y="217347"/>
                    </a:cubicBezTo>
                    <a:cubicBezTo>
                      <a:pt x="210026" y="224490"/>
                      <a:pt x="214312" y="231634"/>
                      <a:pt x="221456" y="234492"/>
                    </a:cubicBezTo>
                    <a:lnTo>
                      <a:pt x="251460" y="245922"/>
                    </a:lnTo>
                    <a:cubicBezTo>
                      <a:pt x="258603" y="248779"/>
                      <a:pt x="262889" y="255923"/>
                      <a:pt x="262889" y="263067"/>
                    </a:cubicBezTo>
                    <a:cubicBezTo>
                      <a:pt x="262889" y="273068"/>
                      <a:pt x="254317" y="281640"/>
                      <a:pt x="244316" y="281640"/>
                    </a:cubicBezTo>
                    <a:lnTo>
                      <a:pt x="215741" y="281640"/>
                    </a:lnTo>
                    <a:moveTo>
                      <a:pt x="235743" y="187343"/>
                    </a:moveTo>
                    <a:lnTo>
                      <a:pt x="235743" y="198771"/>
                    </a:lnTo>
                    <a:moveTo>
                      <a:pt x="235743" y="284498"/>
                    </a:moveTo>
                    <a:lnTo>
                      <a:pt x="235743" y="294499"/>
                    </a:lnTo>
                    <a:moveTo>
                      <a:pt x="235743" y="327360"/>
                    </a:moveTo>
                    <a:cubicBezTo>
                      <a:pt x="283088" y="327360"/>
                      <a:pt x="321468" y="288980"/>
                      <a:pt x="321468" y="241635"/>
                    </a:cubicBezTo>
                    <a:cubicBezTo>
                      <a:pt x="321468" y="194291"/>
                      <a:pt x="283088" y="155910"/>
                      <a:pt x="235743" y="155910"/>
                    </a:cubicBezTo>
                    <a:cubicBezTo>
                      <a:pt x="188399" y="155910"/>
                      <a:pt x="150018" y="194291"/>
                      <a:pt x="150018" y="241635"/>
                    </a:cubicBezTo>
                    <a:cubicBezTo>
                      <a:pt x="150018" y="288980"/>
                      <a:pt x="188399" y="327360"/>
                      <a:pt x="235743" y="327360"/>
                    </a:cubicBezTo>
                    <a:close/>
                    <a:moveTo>
                      <a:pt x="98365" y="301629"/>
                    </a:moveTo>
                    <a:lnTo>
                      <a:pt x="0" y="327360"/>
                    </a:lnTo>
                    <a:lnTo>
                      <a:pt x="25660" y="228724"/>
                    </a:lnTo>
                    <a:moveTo>
                      <a:pt x="25660" y="228724"/>
                    </a:moveTo>
                    <a:lnTo>
                      <a:pt x="98365" y="301629"/>
                    </a:lnTo>
                    <a:moveTo>
                      <a:pt x="98365" y="301629"/>
                    </a:moveTo>
                    <a:lnTo>
                      <a:pt x="111195" y="288763"/>
                    </a:lnTo>
                    <a:moveTo>
                      <a:pt x="25660" y="228724"/>
                    </a:moveTo>
                    <a:lnTo>
                      <a:pt x="232370" y="21442"/>
                    </a:lnTo>
                    <a:cubicBezTo>
                      <a:pt x="252328" y="1429"/>
                      <a:pt x="285117" y="0"/>
                      <a:pt x="306499" y="21442"/>
                    </a:cubicBezTo>
                    <a:cubicBezTo>
                      <a:pt x="326457" y="41456"/>
                      <a:pt x="326457" y="74334"/>
                      <a:pt x="306499" y="95777"/>
                    </a:cubicBezTo>
                    <a:lnTo>
                      <a:pt x="282265" y="120079"/>
                    </a:lnTo>
                    <a:moveTo>
                      <a:pt x="300900" y="101393"/>
                    </a:moveTo>
                    <a:lnTo>
                      <a:pt x="226666" y="27160"/>
                    </a:lnTo>
                    <a:moveTo>
                      <a:pt x="239497" y="114363"/>
                    </a:moveTo>
                    <a:lnTo>
                      <a:pt x="189602" y="64329"/>
                    </a:lnTo>
                  </a:path>
                </a:pathLst>
              </a:custGeom>
              <a:noFill/>
              <a:ln w="7143">
                <a:solidFill>
                  <a:schemeClr val="bg1"/>
                </a:solidFill>
              </a:ln>
            </p:spPr>
            <p:txBody>
              <a:bodyPr rtlCol="0" anchor="ctr"/>
              <a:lstStyle/>
              <a:p>
                <a:pPr algn="ctr"/>
                <a:endParaRPr dirty="0">
                  <a:latin typeface="Raleway" pitchFamily="2" charset="0"/>
                </a:endParaRPr>
              </a:p>
            </p:txBody>
          </p:sp>
          <p:sp>
            <p:nvSpPr>
              <p:cNvPr id="13" name="Rounded Rectangle 18">
                <a:extLst>
                  <a:ext uri="{FF2B5EF4-FFF2-40B4-BE49-F238E27FC236}">
                    <a16:creationId xmlns:a16="http://schemas.microsoft.com/office/drawing/2014/main" id="{6ACE6FA3-7A5A-FCB0-ECC9-53157136B3BB}"/>
                  </a:ext>
                </a:extLst>
              </p:cNvPr>
              <p:cNvSpPr/>
              <p:nvPr/>
            </p:nvSpPr>
            <p:spPr>
              <a:xfrm>
                <a:off x="5044193" y="2723904"/>
                <a:ext cx="314325" cy="329184"/>
              </a:xfrm>
              <a:custGeom>
                <a:avLst/>
                <a:gdLst/>
                <a:ahLst/>
                <a:cxnLst/>
                <a:rect l="0" t="0" r="0" b="0"/>
                <a:pathLst>
                  <a:path w="314325" h="329184">
                    <a:moveTo>
                      <a:pt x="114300" y="228600"/>
                    </a:moveTo>
                    <a:lnTo>
                      <a:pt x="155019" y="228600"/>
                    </a:lnTo>
                    <a:cubicBezTo>
                      <a:pt x="169883" y="229150"/>
                      <a:pt x="182927" y="218776"/>
                      <a:pt x="185737" y="204169"/>
                    </a:cubicBezTo>
                    <a:cubicBezTo>
                      <a:pt x="186949" y="195902"/>
                      <a:pt x="184482" y="187519"/>
                      <a:pt x="178987" y="181227"/>
                    </a:cubicBezTo>
                    <a:cubicBezTo>
                      <a:pt x="173491" y="174934"/>
                      <a:pt x="165516" y="171362"/>
                      <a:pt x="157162" y="171450"/>
                    </a:cubicBezTo>
                    <a:lnTo>
                      <a:pt x="78581" y="171450"/>
                    </a:lnTo>
                    <a:moveTo>
                      <a:pt x="85725" y="271034"/>
                    </a:moveTo>
                    <a:cubicBezTo>
                      <a:pt x="103106" y="263919"/>
                      <a:pt x="114416" y="246952"/>
                      <a:pt x="114300" y="228172"/>
                    </a:cubicBezTo>
                    <a:moveTo>
                      <a:pt x="100012" y="100013"/>
                    </a:moveTo>
                    <a:lnTo>
                      <a:pt x="86582" y="100013"/>
                    </a:lnTo>
                    <a:cubicBezTo>
                      <a:pt x="38764" y="100013"/>
                      <a:pt x="0" y="138777"/>
                      <a:pt x="0" y="186595"/>
                    </a:cubicBezTo>
                    <a:lnTo>
                      <a:pt x="0" y="258032"/>
                    </a:lnTo>
                    <a:cubicBezTo>
                      <a:pt x="0" y="279464"/>
                      <a:pt x="9429" y="289608"/>
                      <a:pt x="28575" y="299895"/>
                    </a:cubicBezTo>
                    <a:cubicBezTo>
                      <a:pt x="28702" y="300116"/>
                      <a:pt x="28702" y="300388"/>
                      <a:pt x="28575" y="300609"/>
                    </a:cubicBezTo>
                    <a:lnTo>
                      <a:pt x="28575" y="329184"/>
                    </a:lnTo>
                    <a:moveTo>
                      <a:pt x="182594" y="212884"/>
                    </a:moveTo>
                    <a:lnTo>
                      <a:pt x="228600" y="230172"/>
                    </a:lnTo>
                    <a:lnTo>
                      <a:pt x="257175" y="210741"/>
                    </a:lnTo>
                    <a:cubicBezTo>
                      <a:pt x="260779" y="208190"/>
                      <a:pt x="265305" y="207305"/>
                      <a:pt x="269605" y="208312"/>
                    </a:cubicBezTo>
                    <a:cubicBezTo>
                      <a:pt x="276348" y="209753"/>
                      <a:pt x="281534" y="215156"/>
                      <a:pt x="282698" y="221952"/>
                    </a:cubicBezTo>
                    <a:cubicBezTo>
                      <a:pt x="283862" y="228749"/>
                      <a:pt x="280770" y="235569"/>
                      <a:pt x="274891" y="239173"/>
                    </a:cubicBezTo>
                    <a:lnTo>
                      <a:pt x="178307" y="299180"/>
                    </a:lnTo>
                    <a:cubicBezTo>
                      <a:pt x="176323" y="300525"/>
                      <a:pt x="173720" y="300525"/>
                      <a:pt x="171735" y="299180"/>
                    </a:cubicBezTo>
                    <a:lnTo>
                      <a:pt x="136445" y="274320"/>
                    </a:lnTo>
                    <a:cubicBezTo>
                      <a:pt x="135211" y="273046"/>
                      <a:pt x="135211" y="271022"/>
                      <a:pt x="136445" y="269748"/>
                    </a:cubicBezTo>
                    <a:lnTo>
                      <a:pt x="136445" y="269748"/>
                    </a:lnTo>
                    <a:lnTo>
                      <a:pt x="150733" y="256747"/>
                    </a:lnTo>
                    <a:cubicBezTo>
                      <a:pt x="151705" y="256185"/>
                      <a:pt x="152903" y="256185"/>
                      <a:pt x="153876" y="256747"/>
                    </a:cubicBezTo>
                    <a:lnTo>
                      <a:pt x="172592" y="267891"/>
                    </a:lnTo>
                    <a:lnTo>
                      <a:pt x="197310" y="250031"/>
                    </a:lnTo>
                    <a:lnTo>
                      <a:pt x="161734" y="228029"/>
                    </a:lnTo>
                    <a:moveTo>
                      <a:pt x="100012" y="261747"/>
                    </a:moveTo>
                    <a:lnTo>
                      <a:pt x="100012" y="314325"/>
                    </a:lnTo>
                    <a:cubicBezTo>
                      <a:pt x="100012" y="322216"/>
                      <a:pt x="106409" y="328613"/>
                      <a:pt x="114300" y="328613"/>
                    </a:cubicBezTo>
                    <a:lnTo>
                      <a:pt x="300037" y="328613"/>
                    </a:lnTo>
                    <a:cubicBezTo>
                      <a:pt x="307928" y="328613"/>
                      <a:pt x="314325" y="322216"/>
                      <a:pt x="314325" y="314325"/>
                    </a:cubicBezTo>
                    <a:lnTo>
                      <a:pt x="314325" y="14288"/>
                    </a:lnTo>
                    <a:cubicBezTo>
                      <a:pt x="314325" y="6397"/>
                      <a:pt x="307928" y="0"/>
                      <a:pt x="300037" y="0"/>
                    </a:cubicBezTo>
                    <a:lnTo>
                      <a:pt x="242887" y="0"/>
                    </a:lnTo>
                    <a:cubicBezTo>
                      <a:pt x="239492" y="0"/>
                      <a:pt x="236565" y="2389"/>
                      <a:pt x="235886" y="5715"/>
                    </a:cubicBezTo>
                    <a:cubicBezTo>
                      <a:pt x="233129" y="19235"/>
                      <a:pt x="221106" y="28853"/>
                      <a:pt x="207311" y="28575"/>
                    </a:cubicBezTo>
                    <a:cubicBezTo>
                      <a:pt x="193516" y="28853"/>
                      <a:pt x="181493" y="19235"/>
                      <a:pt x="178736" y="5715"/>
                    </a:cubicBezTo>
                    <a:cubicBezTo>
                      <a:pt x="178057" y="2389"/>
                      <a:pt x="175130" y="0"/>
                      <a:pt x="171735" y="0"/>
                    </a:cubicBezTo>
                    <a:lnTo>
                      <a:pt x="114300" y="0"/>
                    </a:lnTo>
                    <a:cubicBezTo>
                      <a:pt x="106409" y="0"/>
                      <a:pt x="100012" y="6397"/>
                      <a:pt x="100012" y="14288"/>
                    </a:cubicBezTo>
                    <a:lnTo>
                      <a:pt x="100012" y="171450"/>
                    </a:lnTo>
                    <a:moveTo>
                      <a:pt x="132159" y="92869"/>
                    </a:moveTo>
                    <a:cubicBezTo>
                      <a:pt x="134132" y="92869"/>
                      <a:pt x="135731" y="94468"/>
                      <a:pt x="135731" y="96441"/>
                    </a:cubicBezTo>
                    <a:cubicBezTo>
                      <a:pt x="135731" y="98414"/>
                      <a:pt x="134132" y="100013"/>
                      <a:pt x="132159" y="100013"/>
                    </a:cubicBezTo>
                    <a:cubicBezTo>
                      <a:pt x="130186" y="100013"/>
                      <a:pt x="128587" y="98414"/>
                      <a:pt x="128587" y="96441"/>
                    </a:cubicBezTo>
                    <a:cubicBezTo>
                      <a:pt x="128587" y="94468"/>
                      <a:pt x="130186" y="92869"/>
                      <a:pt x="132159" y="92869"/>
                    </a:cubicBezTo>
                    <a:moveTo>
                      <a:pt x="167878" y="92869"/>
                    </a:moveTo>
                    <a:cubicBezTo>
                      <a:pt x="169850" y="92869"/>
                      <a:pt x="171450" y="94468"/>
                      <a:pt x="171450" y="96441"/>
                    </a:cubicBezTo>
                    <a:cubicBezTo>
                      <a:pt x="171450" y="98414"/>
                      <a:pt x="169850" y="100013"/>
                      <a:pt x="167878" y="100013"/>
                    </a:cubicBezTo>
                    <a:cubicBezTo>
                      <a:pt x="165905" y="100013"/>
                      <a:pt x="164306" y="98414"/>
                      <a:pt x="164306" y="96441"/>
                    </a:cubicBezTo>
                    <a:cubicBezTo>
                      <a:pt x="164306" y="94468"/>
                      <a:pt x="165905" y="92869"/>
                      <a:pt x="167878" y="92869"/>
                    </a:cubicBezTo>
                    <a:moveTo>
                      <a:pt x="203596" y="92869"/>
                    </a:moveTo>
                    <a:cubicBezTo>
                      <a:pt x="205569" y="92869"/>
                      <a:pt x="207168" y="94468"/>
                      <a:pt x="207168" y="96441"/>
                    </a:cubicBezTo>
                    <a:cubicBezTo>
                      <a:pt x="207168" y="98414"/>
                      <a:pt x="205569" y="100013"/>
                      <a:pt x="203596" y="100013"/>
                    </a:cubicBezTo>
                    <a:cubicBezTo>
                      <a:pt x="201624" y="100013"/>
                      <a:pt x="200025" y="98414"/>
                      <a:pt x="200025" y="96441"/>
                    </a:cubicBezTo>
                    <a:cubicBezTo>
                      <a:pt x="200025" y="94468"/>
                      <a:pt x="201624" y="92869"/>
                      <a:pt x="203596" y="92869"/>
                    </a:cubicBezTo>
                    <a:moveTo>
                      <a:pt x="239315" y="92869"/>
                    </a:moveTo>
                    <a:cubicBezTo>
                      <a:pt x="241288" y="92869"/>
                      <a:pt x="242887" y="94468"/>
                      <a:pt x="242887" y="96441"/>
                    </a:cubicBezTo>
                    <a:cubicBezTo>
                      <a:pt x="242887" y="98414"/>
                      <a:pt x="241288" y="100013"/>
                      <a:pt x="239315" y="100013"/>
                    </a:cubicBezTo>
                    <a:cubicBezTo>
                      <a:pt x="237342" y="100013"/>
                      <a:pt x="235743" y="98414"/>
                      <a:pt x="235743" y="96441"/>
                    </a:cubicBezTo>
                    <a:cubicBezTo>
                      <a:pt x="235743" y="94468"/>
                      <a:pt x="237342" y="92869"/>
                      <a:pt x="239315" y="92869"/>
                    </a:cubicBezTo>
                    <a:moveTo>
                      <a:pt x="275034" y="92869"/>
                    </a:moveTo>
                    <a:cubicBezTo>
                      <a:pt x="277007" y="92869"/>
                      <a:pt x="278606" y="94468"/>
                      <a:pt x="278606" y="96441"/>
                    </a:cubicBezTo>
                    <a:cubicBezTo>
                      <a:pt x="278606" y="98414"/>
                      <a:pt x="277007" y="100013"/>
                      <a:pt x="275034" y="100013"/>
                    </a:cubicBezTo>
                    <a:cubicBezTo>
                      <a:pt x="273061" y="100013"/>
                      <a:pt x="271462" y="98414"/>
                      <a:pt x="271462" y="96441"/>
                    </a:cubicBezTo>
                    <a:cubicBezTo>
                      <a:pt x="271462" y="94468"/>
                      <a:pt x="273061" y="92869"/>
                      <a:pt x="275034" y="92869"/>
                    </a:cubicBezTo>
                  </a:path>
                </a:pathLst>
              </a:custGeom>
              <a:noFill/>
              <a:ln w="7143">
                <a:solidFill>
                  <a:schemeClr val="bg1"/>
                </a:solidFill>
              </a:ln>
            </p:spPr>
            <p:txBody>
              <a:bodyPr rtlCol="0" anchor="ctr"/>
              <a:lstStyle/>
              <a:p>
                <a:pPr algn="ctr"/>
                <a:endParaRPr dirty="0">
                  <a:latin typeface="Raleway" pitchFamily="2" charset="0"/>
                </a:endParaRPr>
              </a:p>
            </p:txBody>
          </p:sp>
          <p:sp>
            <p:nvSpPr>
              <p:cNvPr id="14" name="Rounded Rectangle 19">
                <a:extLst>
                  <a:ext uri="{FF2B5EF4-FFF2-40B4-BE49-F238E27FC236}">
                    <a16:creationId xmlns:a16="http://schemas.microsoft.com/office/drawing/2014/main" id="{BB3D405D-6FE6-563E-592F-2D17DC6D1AAB}"/>
                  </a:ext>
                </a:extLst>
              </p:cNvPr>
              <p:cNvSpPr/>
              <p:nvPr/>
            </p:nvSpPr>
            <p:spPr>
              <a:xfrm>
                <a:off x="7741473" y="2723904"/>
                <a:ext cx="264318" cy="300165"/>
              </a:xfrm>
              <a:custGeom>
                <a:avLst/>
                <a:gdLst/>
                <a:ahLst/>
                <a:cxnLst/>
                <a:rect l="0" t="0" r="0" b="0"/>
                <a:pathLst>
                  <a:path w="264318" h="300165">
                    <a:moveTo>
                      <a:pt x="0" y="157162"/>
                    </a:moveTo>
                    <a:lnTo>
                      <a:pt x="42862" y="157162"/>
                    </a:lnTo>
                    <a:cubicBezTo>
                      <a:pt x="44793" y="157034"/>
                      <a:pt x="46685" y="157746"/>
                      <a:pt x="48054" y="159114"/>
                    </a:cubicBezTo>
                    <a:cubicBezTo>
                      <a:pt x="49422" y="160483"/>
                      <a:pt x="50133" y="162375"/>
                      <a:pt x="50006" y="164306"/>
                    </a:cubicBezTo>
                    <a:lnTo>
                      <a:pt x="50006" y="292893"/>
                    </a:lnTo>
                    <a:cubicBezTo>
                      <a:pt x="50133" y="294824"/>
                      <a:pt x="49422" y="296716"/>
                      <a:pt x="48054" y="298085"/>
                    </a:cubicBezTo>
                    <a:cubicBezTo>
                      <a:pt x="46685" y="299453"/>
                      <a:pt x="44793" y="300165"/>
                      <a:pt x="42862" y="300037"/>
                    </a:cubicBezTo>
                    <a:lnTo>
                      <a:pt x="0" y="300037"/>
                    </a:lnTo>
                    <a:moveTo>
                      <a:pt x="109013" y="138160"/>
                    </a:moveTo>
                    <a:lnTo>
                      <a:pt x="82153" y="171450"/>
                    </a:lnTo>
                    <a:cubicBezTo>
                      <a:pt x="78684" y="175830"/>
                      <a:pt x="73451" y="178446"/>
                      <a:pt x="67865" y="178593"/>
                    </a:cubicBezTo>
                    <a:lnTo>
                      <a:pt x="50006" y="178593"/>
                    </a:lnTo>
                    <a:moveTo>
                      <a:pt x="50006" y="264318"/>
                    </a:moveTo>
                    <a:cubicBezTo>
                      <a:pt x="78581" y="285750"/>
                      <a:pt x="108156" y="300037"/>
                      <a:pt x="125015" y="300037"/>
                    </a:cubicBezTo>
                    <a:lnTo>
                      <a:pt x="228600" y="300037"/>
                    </a:lnTo>
                    <a:cubicBezTo>
                      <a:pt x="239029" y="300037"/>
                      <a:pt x="245459" y="299323"/>
                      <a:pt x="250031" y="285750"/>
                    </a:cubicBezTo>
                    <a:cubicBezTo>
                      <a:pt x="256845" y="252737"/>
                      <a:pt x="261616" y="219337"/>
                      <a:pt x="264318" y="185737"/>
                    </a:cubicBezTo>
                    <a:cubicBezTo>
                      <a:pt x="264318" y="178593"/>
                      <a:pt x="257175" y="171450"/>
                      <a:pt x="242887" y="171450"/>
                    </a:cubicBezTo>
                    <a:lnTo>
                      <a:pt x="128587" y="171450"/>
                    </a:lnTo>
                    <a:moveTo>
                      <a:pt x="110728" y="150018"/>
                    </a:moveTo>
                    <a:lnTo>
                      <a:pt x="90582" y="8143"/>
                    </a:lnTo>
                    <a:cubicBezTo>
                      <a:pt x="90234" y="6100"/>
                      <a:pt x="90810" y="4007"/>
                      <a:pt x="92154" y="2428"/>
                    </a:cubicBezTo>
                    <a:cubicBezTo>
                      <a:pt x="93546" y="898"/>
                      <a:pt x="95514" y="18"/>
                      <a:pt x="97583" y="0"/>
                    </a:cubicBezTo>
                    <a:lnTo>
                      <a:pt x="196453" y="0"/>
                    </a:lnTo>
                    <a:moveTo>
                      <a:pt x="146446" y="171450"/>
                    </a:moveTo>
                    <a:lnTo>
                      <a:pt x="133016" y="36433"/>
                    </a:lnTo>
                    <a:cubicBezTo>
                      <a:pt x="132768" y="34391"/>
                      <a:pt x="133450" y="32345"/>
                      <a:pt x="134873" y="30861"/>
                    </a:cubicBezTo>
                    <a:cubicBezTo>
                      <a:pt x="136247" y="29405"/>
                      <a:pt x="138159" y="28578"/>
                      <a:pt x="140160" y="28575"/>
                    </a:cubicBezTo>
                    <a:lnTo>
                      <a:pt x="256032" y="28575"/>
                    </a:lnTo>
                    <a:cubicBezTo>
                      <a:pt x="258101" y="28593"/>
                      <a:pt x="260068" y="29473"/>
                      <a:pt x="261461" y="31003"/>
                    </a:cubicBezTo>
                    <a:cubicBezTo>
                      <a:pt x="262805" y="32582"/>
                      <a:pt x="263381" y="34675"/>
                      <a:pt x="263032" y="36718"/>
                    </a:cubicBezTo>
                    <a:lnTo>
                      <a:pt x="242887" y="171450"/>
                    </a:lnTo>
                    <a:moveTo>
                      <a:pt x="180165" y="103584"/>
                    </a:moveTo>
                    <a:cubicBezTo>
                      <a:pt x="180165" y="93720"/>
                      <a:pt x="188161" y="85725"/>
                      <a:pt x="198024" y="85725"/>
                    </a:cubicBezTo>
                    <a:cubicBezTo>
                      <a:pt x="207888" y="85725"/>
                      <a:pt x="215884" y="93720"/>
                      <a:pt x="215884" y="103584"/>
                    </a:cubicBezTo>
                    <a:cubicBezTo>
                      <a:pt x="215884" y="113447"/>
                      <a:pt x="207888" y="121443"/>
                      <a:pt x="198024" y="121443"/>
                    </a:cubicBezTo>
                    <a:cubicBezTo>
                      <a:pt x="188161" y="121443"/>
                      <a:pt x="180165" y="113447"/>
                      <a:pt x="180165" y="103584"/>
                    </a:cubicBezTo>
                  </a:path>
                </a:pathLst>
              </a:custGeom>
              <a:noFill/>
              <a:ln w="7143">
                <a:solidFill>
                  <a:schemeClr val="bg1"/>
                </a:solidFill>
              </a:ln>
            </p:spPr>
            <p:txBody>
              <a:bodyPr rtlCol="0" anchor="ctr"/>
              <a:lstStyle/>
              <a:p>
                <a:pPr algn="ctr"/>
                <a:endParaRPr dirty="0">
                  <a:latin typeface="Raleway" pitchFamily="2" charset="0"/>
                </a:endParaRPr>
              </a:p>
            </p:txBody>
          </p:sp>
          <p:sp>
            <p:nvSpPr>
              <p:cNvPr id="15" name="Rounded Rectangle 2">
                <a:extLst>
                  <a:ext uri="{FF2B5EF4-FFF2-40B4-BE49-F238E27FC236}">
                    <a16:creationId xmlns:a16="http://schemas.microsoft.com/office/drawing/2014/main" id="{A5D42BCA-BF29-0E2D-6D28-3268BECD1E0E}"/>
                  </a:ext>
                </a:extLst>
              </p:cNvPr>
              <p:cNvSpPr/>
              <p:nvPr/>
            </p:nvSpPr>
            <p:spPr>
              <a:xfrm>
                <a:off x="1714084" y="2342415"/>
                <a:ext cx="1867469" cy="1094400"/>
              </a:xfrm>
              <a:custGeom>
                <a:avLst/>
                <a:gdLst/>
                <a:ahLst/>
                <a:cxnLst/>
                <a:rect l="0" t="0" r="0" b="0"/>
                <a:pathLst>
                  <a:path w="1257300" h="800100">
                    <a:moveTo>
                      <a:pt x="400050" y="685800"/>
                    </a:moveTo>
                    <a:cubicBezTo>
                      <a:pt x="293771" y="685800"/>
                      <a:pt x="201045" y="627780"/>
                      <a:pt x="151817" y="541687"/>
                    </a:cubicBezTo>
                    <a:cubicBezTo>
                      <a:pt x="116197" y="556308"/>
                      <a:pt x="78002" y="565939"/>
                      <a:pt x="38100" y="569709"/>
                    </a:cubicBezTo>
                    <a:lnTo>
                      <a:pt x="37653" y="569709"/>
                    </a:lnTo>
                    <a:cubicBezTo>
                      <a:pt x="101488" y="705831"/>
                      <a:pt x="239760" y="800100"/>
                      <a:pt x="400050" y="800100"/>
                    </a:cubicBezTo>
                    <a:lnTo>
                      <a:pt x="628650" y="800100"/>
                    </a:lnTo>
                    <a:lnTo>
                      <a:pt x="857250" y="800100"/>
                    </a:lnTo>
                    <a:cubicBezTo>
                      <a:pt x="1017539" y="800100"/>
                      <a:pt x="1155811" y="705831"/>
                      <a:pt x="1219647" y="569709"/>
                    </a:cubicBezTo>
                    <a:lnTo>
                      <a:pt x="1219200" y="569709"/>
                    </a:lnTo>
                    <a:cubicBezTo>
                      <a:pt x="1179297" y="565939"/>
                      <a:pt x="1141102" y="556308"/>
                      <a:pt x="1105482" y="541687"/>
                    </a:cubicBezTo>
                    <a:cubicBezTo>
                      <a:pt x="1056254" y="627780"/>
                      <a:pt x="963528" y="685800"/>
                      <a:pt x="857250" y="685800"/>
                    </a:cubicBezTo>
                    <a:lnTo>
                      <a:pt x="628650" y="685800"/>
                    </a:lnTo>
                    <a:lnTo>
                      <a:pt x="400050" y="685800"/>
                    </a:lnTo>
                    <a:close/>
                    <a:moveTo>
                      <a:pt x="4047" y="457172"/>
                    </a:moveTo>
                    <a:cubicBezTo>
                      <a:pt x="1380" y="438515"/>
                      <a:pt x="0" y="419443"/>
                      <a:pt x="0" y="400050"/>
                    </a:cubicBezTo>
                    <a:cubicBezTo>
                      <a:pt x="0" y="232950"/>
                      <a:pt x="102709" y="89650"/>
                      <a:pt x="248223" y="29794"/>
                    </a:cubicBezTo>
                    <a:cubicBezTo>
                      <a:pt x="284046" y="15059"/>
                      <a:pt x="322221" y="5500"/>
                      <a:pt x="362378" y="1750"/>
                    </a:cubicBezTo>
                    <a:cubicBezTo>
                      <a:pt x="374780" y="592"/>
                      <a:pt x="387345" y="0"/>
                      <a:pt x="400050" y="0"/>
                    </a:cubicBezTo>
                    <a:lnTo>
                      <a:pt x="628650" y="0"/>
                    </a:lnTo>
                    <a:lnTo>
                      <a:pt x="857250" y="0"/>
                    </a:lnTo>
                    <a:cubicBezTo>
                      <a:pt x="869954" y="0"/>
                      <a:pt x="882519" y="592"/>
                      <a:pt x="894921" y="1750"/>
                    </a:cubicBezTo>
                    <a:cubicBezTo>
                      <a:pt x="935078" y="5500"/>
                      <a:pt x="973253" y="15059"/>
                      <a:pt x="1009076" y="29794"/>
                    </a:cubicBezTo>
                    <a:cubicBezTo>
                      <a:pt x="1154590" y="89650"/>
                      <a:pt x="1257300" y="232950"/>
                      <a:pt x="1257300" y="400050"/>
                    </a:cubicBezTo>
                    <a:cubicBezTo>
                      <a:pt x="1257300" y="419443"/>
                      <a:pt x="1255919" y="438515"/>
                      <a:pt x="1253252" y="457172"/>
                    </a:cubicBezTo>
                    <a:cubicBezTo>
                      <a:pt x="1213384" y="456618"/>
                      <a:pt x="1175489" y="447899"/>
                      <a:pt x="1141164" y="432614"/>
                    </a:cubicBezTo>
                    <a:cubicBezTo>
                      <a:pt x="1142377" y="421927"/>
                      <a:pt x="1143000" y="411060"/>
                      <a:pt x="1143000" y="400050"/>
                    </a:cubicBezTo>
                    <a:cubicBezTo>
                      <a:pt x="1143000" y="283585"/>
                      <a:pt x="1073325" y="183395"/>
                      <a:pt x="973385" y="138886"/>
                    </a:cubicBezTo>
                    <a:cubicBezTo>
                      <a:pt x="939060" y="123600"/>
                      <a:pt x="901165" y="114881"/>
                      <a:pt x="861297" y="114327"/>
                    </a:cubicBezTo>
                    <a:cubicBezTo>
                      <a:pt x="783781" y="113252"/>
                      <a:pt x="706213" y="113393"/>
                      <a:pt x="628650" y="113714"/>
                    </a:cubicBezTo>
                    <a:cubicBezTo>
                      <a:pt x="551086" y="113393"/>
                      <a:pt x="473518" y="113252"/>
                      <a:pt x="396002" y="114327"/>
                    </a:cubicBezTo>
                    <a:cubicBezTo>
                      <a:pt x="356134" y="114881"/>
                      <a:pt x="318239" y="123600"/>
                      <a:pt x="283914" y="138886"/>
                    </a:cubicBezTo>
                    <a:cubicBezTo>
                      <a:pt x="183974" y="183395"/>
                      <a:pt x="114300" y="283585"/>
                      <a:pt x="114300" y="400050"/>
                    </a:cubicBezTo>
                    <a:cubicBezTo>
                      <a:pt x="114300" y="411060"/>
                      <a:pt x="114922" y="421927"/>
                      <a:pt x="116135" y="432614"/>
                    </a:cubicBezTo>
                    <a:cubicBezTo>
                      <a:pt x="81810" y="447899"/>
                      <a:pt x="43915" y="456618"/>
                      <a:pt x="4047" y="457172"/>
                    </a:cubicBezTo>
                    <a:close/>
                    <a:moveTo>
                      <a:pt x="4047" y="457172"/>
                    </a:moveTo>
                    <a:cubicBezTo>
                      <a:pt x="2700" y="457190"/>
                      <a:pt x="1351" y="457200"/>
                      <a:pt x="0" y="457200"/>
                    </a:cubicBezTo>
                    <a:moveTo>
                      <a:pt x="1253252" y="457172"/>
                    </a:moveTo>
                    <a:cubicBezTo>
                      <a:pt x="1254599" y="457190"/>
                      <a:pt x="1255948" y="457200"/>
                      <a:pt x="1257300" y="457200"/>
                    </a:cubicBezTo>
                  </a:path>
                </a:pathLst>
              </a:custGeom>
              <a:solidFill>
                <a:srgbClr val="4C837A"/>
              </a:solidFill>
              <a:ln w="7143">
                <a:solidFill>
                  <a:schemeClr val="bg1"/>
                </a:solidFill>
              </a:ln>
            </p:spPr>
            <p:txBody>
              <a:bodyPr rtlCol="0" anchor="ctr"/>
              <a:lstStyle/>
              <a:p>
                <a:pPr algn="ctr"/>
                <a:endParaRPr dirty="0">
                  <a:latin typeface="Raleway" pitchFamily="2" charset="0"/>
                </a:endParaRPr>
              </a:p>
            </p:txBody>
          </p:sp>
          <p:sp>
            <p:nvSpPr>
              <p:cNvPr id="17" name="CuadroTexto 16">
                <a:extLst>
                  <a:ext uri="{FF2B5EF4-FFF2-40B4-BE49-F238E27FC236}">
                    <a16:creationId xmlns:a16="http://schemas.microsoft.com/office/drawing/2014/main" id="{EDBF15A2-C31A-B3DB-C484-08C9F5A89BB8}"/>
                  </a:ext>
                </a:extLst>
              </p:cNvPr>
              <p:cNvSpPr txBox="1"/>
              <p:nvPr/>
            </p:nvSpPr>
            <p:spPr>
              <a:xfrm>
                <a:off x="574232" y="1286757"/>
                <a:ext cx="1606979" cy="331312"/>
              </a:xfrm>
              <a:prstGeom prst="rect">
                <a:avLst/>
              </a:prstGeom>
              <a:noFill/>
            </p:spPr>
            <p:txBody>
              <a:bodyPr wrap="square">
                <a:spAutoFit/>
              </a:bodyPr>
              <a:lstStyle/>
              <a:p>
                <a:pPr algn="ctr"/>
                <a:r>
                  <a:rPr lang="es-MX" sz="3060" b="1" dirty="0">
                    <a:latin typeface="Raleway" pitchFamily="2" charset="0"/>
                  </a:rPr>
                  <a:t>Aprobado</a:t>
                </a:r>
              </a:p>
            </p:txBody>
          </p:sp>
          <p:sp>
            <p:nvSpPr>
              <p:cNvPr id="19" name="CuadroTexto 18">
                <a:extLst>
                  <a:ext uri="{FF2B5EF4-FFF2-40B4-BE49-F238E27FC236}">
                    <a16:creationId xmlns:a16="http://schemas.microsoft.com/office/drawing/2014/main" id="{1364E263-CBAA-BE3E-257B-700564679329}"/>
                  </a:ext>
                </a:extLst>
              </p:cNvPr>
              <p:cNvSpPr txBox="1"/>
              <p:nvPr/>
            </p:nvSpPr>
            <p:spPr>
              <a:xfrm>
                <a:off x="417283" y="1669956"/>
                <a:ext cx="1920876" cy="331312"/>
              </a:xfrm>
              <a:prstGeom prst="rect">
                <a:avLst/>
              </a:prstGeom>
              <a:noFill/>
            </p:spPr>
            <p:txBody>
              <a:bodyPr wrap="square">
                <a:spAutoFit/>
              </a:bodyPr>
              <a:lstStyle/>
              <a:p>
                <a:pPr algn="ctr"/>
                <a:r>
                  <a:rPr lang="es-MX" sz="1530" dirty="0">
                    <a:latin typeface="Raleway" pitchFamily="2" charset="0"/>
                    <a:ea typeface="Aptos" panose="020B0004020202020204" pitchFamily="34" charset="0"/>
                    <a:cs typeface="Times New Roman" panose="02020603050405020304" pitchFamily="18" charset="0"/>
                  </a:rPr>
                  <a:t>Asignaciones presupuestales anuales.</a:t>
                </a:r>
                <a:endParaRPr lang="es-MX" sz="1530" dirty="0">
                  <a:latin typeface="Raleway" pitchFamily="2" charset="0"/>
                </a:endParaRPr>
              </a:p>
            </p:txBody>
          </p:sp>
          <p:sp>
            <p:nvSpPr>
              <p:cNvPr id="20" name="Rounded Rectangle 11">
                <a:extLst>
                  <a:ext uri="{FF2B5EF4-FFF2-40B4-BE49-F238E27FC236}">
                    <a16:creationId xmlns:a16="http://schemas.microsoft.com/office/drawing/2014/main" id="{866D2002-92EE-EA2C-4E3E-228BABADAC5D}"/>
                  </a:ext>
                </a:extLst>
              </p:cNvPr>
              <p:cNvSpPr/>
              <p:nvPr/>
            </p:nvSpPr>
            <p:spPr>
              <a:xfrm>
                <a:off x="938703" y="2323192"/>
                <a:ext cx="605660" cy="493580"/>
              </a:xfrm>
              <a:custGeom>
                <a:avLst/>
                <a:gdLst/>
                <a:ahLst/>
                <a:cxnLst/>
                <a:rect l="0" t="0" r="0" b="0"/>
                <a:pathLst>
                  <a:path w="334541" h="322897">
                    <a:moveTo>
                      <a:pt x="0" y="0"/>
                    </a:moveTo>
                    <a:moveTo>
                      <a:pt x="297179" y="322897"/>
                    </a:moveTo>
                    <a:lnTo>
                      <a:pt x="254160" y="297437"/>
                    </a:lnTo>
                    <a:cubicBezTo>
                      <a:pt x="246458" y="291917"/>
                      <a:pt x="242576" y="282490"/>
                      <a:pt x="244159" y="273148"/>
                    </a:cubicBezTo>
                    <a:lnTo>
                      <a:pt x="244159" y="246602"/>
                    </a:lnTo>
                    <a:lnTo>
                      <a:pt x="228028" y="230514"/>
                    </a:lnTo>
                    <a:cubicBezTo>
                      <a:pt x="220508" y="222988"/>
                      <a:pt x="220508" y="210793"/>
                      <a:pt x="228028" y="203268"/>
                    </a:cubicBezTo>
                    <a:cubicBezTo>
                      <a:pt x="228924" y="202370"/>
                      <a:pt x="229905" y="201562"/>
                      <a:pt x="230957" y="200853"/>
                    </a:cubicBezTo>
                    <a:lnTo>
                      <a:pt x="230957" y="200853"/>
                    </a:lnTo>
                    <a:cubicBezTo>
                      <a:pt x="238599" y="195787"/>
                      <a:pt x="248750" y="196796"/>
                      <a:pt x="255246" y="203268"/>
                    </a:cubicBezTo>
                    <a:lnTo>
                      <a:pt x="277906" y="225942"/>
                    </a:lnTo>
                    <a:moveTo>
                      <a:pt x="254989" y="127901"/>
                    </a:moveTo>
                    <a:lnTo>
                      <a:pt x="308195" y="175050"/>
                    </a:lnTo>
                    <a:cubicBezTo>
                      <a:pt x="316123" y="186137"/>
                      <a:pt x="320384" y="199425"/>
                      <a:pt x="320382" y="213055"/>
                    </a:cubicBezTo>
                    <a:lnTo>
                      <a:pt x="320382" y="244744"/>
                    </a:lnTo>
                    <a:cubicBezTo>
                      <a:pt x="320369" y="253845"/>
                      <a:pt x="323966" y="262580"/>
                      <a:pt x="330384" y="269033"/>
                    </a:cubicBezTo>
                    <a:lnTo>
                      <a:pt x="334541" y="273177"/>
                    </a:lnTo>
                    <a:moveTo>
                      <a:pt x="64993" y="225942"/>
                    </a:moveTo>
                    <a:lnTo>
                      <a:pt x="87653" y="203268"/>
                    </a:lnTo>
                    <a:cubicBezTo>
                      <a:pt x="94149" y="196796"/>
                      <a:pt x="104300" y="195787"/>
                      <a:pt x="111942" y="200853"/>
                    </a:cubicBezTo>
                    <a:lnTo>
                      <a:pt x="111942" y="200853"/>
                    </a:lnTo>
                    <a:cubicBezTo>
                      <a:pt x="112994" y="201562"/>
                      <a:pt x="113975" y="202370"/>
                      <a:pt x="114871" y="203268"/>
                    </a:cubicBezTo>
                    <a:cubicBezTo>
                      <a:pt x="122391" y="210793"/>
                      <a:pt x="122391" y="222988"/>
                      <a:pt x="114871" y="230514"/>
                    </a:cubicBezTo>
                    <a:lnTo>
                      <a:pt x="98798" y="246602"/>
                    </a:lnTo>
                    <a:lnTo>
                      <a:pt x="98798" y="273091"/>
                    </a:lnTo>
                    <a:cubicBezTo>
                      <a:pt x="100380" y="282433"/>
                      <a:pt x="96498" y="291860"/>
                      <a:pt x="88796" y="297380"/>
                    </a:cubicBezTo>
                    <a:lnTo>
                      <a:pt x="45719" y="322897"/>
                    </a:lnTo>
                    <a:moveTo>
                      <a:pt x="8315" y="273091"/>
                    </a:moveTo>
                    <a:lnTo>
                      <a:pt x="12472" y="268947"/>
                    </a:lnTo>
                    <a:cubicBezTo>
                      <a:pt x="18890" y="262494"/>
                      <a:pt x="22487" y="253760"/>
                      <a:pt x="22474" y="244659"/>
                    </a:cubicBezTo>
                    <a:lnTo>
                      <a:pt x="22474" y="212983"/>
                    </a:lnTo>
                    <a:cubicBezTo>
                      <a:pt x="22472" y="199354"/>
                      <a:pt x="26733" y="186065"/>
                      <a:pt x="34661" y="174979"/>
                    </a:cubicBezTo>
                    <a:lnTo>
                      <a:pt x="87910" y="127901"/>
                    </a:lnTo>
                    <a:moveTo>
                      <a:pt x="255317" y="203268"/>
                    </a:moveTo>
                    <a:lnTo>
                      <a:pt x="255317" y="60007"/>
                    </a:lnTo>
                    <a:cubicBezTo>
                      <a:pt x="255309" y="53990"/>
                      <a:pt x="250433" y="49114"/>
                      <a:pt x="244416" y="49106"/>
                    </a:cubicBezTo>
                    <a:lnTo>
                      <a:pt x="200825" y="49106"/>
                    </a:lnTo>
                    <a:cubicBezTo>
                      <a:pt x="200825" y="33056"/>
                      <a:pt x="187814" y="20045"/>
                      <a:pt x="171764" y="20045"/>
                    </a:cubicBezTo>
                    <a:cubicBezTo>
                      <a:pt x="155714" y="20045"/>
                      <a:pt x="142703" y="33056"/>
                      <a:pt x="142703" y="49106"/>
                    </a:cubicBezTo>
                    <a:lnTo>
                      <a:pt x="99126" y="49106"/>
                    </a:lnTo>
                    <a:cubicBezTo>
                      <a:pt x="93106" y="49106"/>
                      <a:pt x="88225" y="53986"/>
                      <a:pt x="88225" y="60007"/>
                    </a:cubicBezTo>
                    <a:lnTo>
                      <a:pt x="88225" y="203268"/>
                    </a:lnTo>
                    <a:moveTo>
                      <a:pt x="99126" y="271991"/>
                    </a:moveTo>
                    <a:lnTo>
                      <a:pt x="244416" y="271991"/>
                    </a:lnTo>
                    <a:moveTo>
                      <a:pt x="116828" y="94626"/>
                    </a:moveTo>
                    <a:lnTo>
                      <a:pt x="163120" y="94626"/>
                    </a:lnTo>
                    <a:moveTo>
                      <a:pt x="214126" y="94626"/>
                    </a:moveTo>
                    <a:lnTo>
                      <a:pt x="227471" y="94626"/>
                    </a:lnTo>
                    <a:moveTo>
                      <a:pt x="116828" y="127973"/>
                    </a:moveTo>
                    <a:lnTo>
                      <a:pt x="163120" y="127973"/>
                    </a:lnTo>
                    <a:moveTo>
                      <a:pt x="214126" y="127973"/>
                    </a:moveTo>
                    <a:lnTo>
                      <a:pt x="227471" y="127973"/>
                    </a:lnTo>
                    <a:moveTo>
                      <a:pt x="116828" y="169178"/>
                    </a:moveTo>
                    <a:lnTo>
                      <a:pt x="163120" y="169178"/>
                    </a:lnTo>
                    <a:moveTo>
                      <a:pt x="214126" y="169178"/>
                    </a:moveTo>
                    <a:lnTo>
                      <a:pt x="227471" y="169178"/>
                    </a:lnTo>
                  </a:path>
                </a:pathLst>
              </a:custGeom>
              <a:noFill/>
              <a:ln w="7143">
                <a:solidFill>
                  <a:schemeClr val="tx1"/>
                </a:solidFill>
              </a:ln>
            </p:spPr>
            <p:txBody>
              <a:bodyPr rtlCol="0" anchor="ctr"/>
              <a:lstStyle/>
              <a:p>
                <a:pPr algn="ctr"/>
                <a:endParaRPr dirty="0">
                  <a:latin typeface="Raleway" pitchFamily="2" charset="0"/>
                </a:endParaRPr>
              </a:p>
            </p:txBody>
          </p:sp>
          <p:sp>
            <p:nvSpPr>
              <p:cNvPr id="21" name="Rounded Rectangle 13">
                <a:extLst>
                  <a:ext uri="{FF2B5EF4-FFF2-40B4-BE49-F238E27FC236}">
                    <a16:creationId xmlns:a16="http://schemas.microsoft.com/office/drawing/2014/main" id="{9E6751D2-7FD4-40EA-2493-39D25E0C11BA}"/>
                  </a:ext>
                </a:extLst>
              </p:cNvPr>
              <p:cNvSpPr/>
              <p:nvPr/>
            </p:nvSpPr>
            <p:spPr>
              <a:xfrm>
                <a:off x="3717559" y="2342415"/>
                <a:ext cx="489317" cy="381489"/>
              </a:xfrm>
              <a:custGeom>
                <a:avLst/>
                <a:gdLst/>
                <a:ahLst/>
                <a:cxnLst/>
                <a:rect l="0" t="0" r="0" b="0"/>
                <a:pathLst>
                  <a:path w="328612" h="329731">
                    <a:moveTo>
                      <a:pt x="285750" y="287893"/>
                    </a:moveTo>
                    <a:lnTo>
                      <a:pt x="229600" y="299180"/>
                    </a:lnTo>
                    <a:moveTo>
                      <a:pt x="235743" y="235743"/>
                    </a:moveTo>
                    <a:lnTo>
                      <a:pt x="209311" y="246602"/>
                    </a:lnTo>
                    <a:cubicBezTo>
                      <a:pt x="205098" y="248317"/>
                      <a:pt x="200380" y="248317"/>
                      <a:pt x="196167" y="246602"/>
                    </a:cubicBezTo>
                    <a:cubicBezTo>
                      <a:pt x="189991" y="244003"/>
                      <a:pt x="185895" y="238046"/>
                      <a:pt x="185680" y="231349"/>
                    </a:cubicBezTo>
                    <a:cubicBezTo>
                      <a:pt x="185465" y="224653"/>
                      <a:pt x="189171" y="218444"/>
                      <a:pt x="195167" y="215455"/>
                    </a:cubicBezTo>
                    <a:lnTo>
                      <a:pt x="221456" y="202596"/>
                    </a:lnTo>
                    <a:cubicBezTo>
                      <a:pt x="224720" y="200895"/>
                      <a:pt x="228348" y="200013"/>
                      <a:pt x="232029" y="200025"/>
                    </a:cubicBezTo>
                    <a:cubicBezTo>
                      <a:pt x="234807" y="200011"/>
                      <a:pt x="237565" y="200495"/>
                      <a:pt x="240172" y="201453"/>
                    </a:cubicBezTo>
                    <a:lnTo>
                      <a:pt x="288464" y="219884"/>
                    </a:lnTo>
                    <a:moveTo>
                      <a:pt x="128587" y="300037"/>
                    </a:moveTo>
                    <a:lnTo>
                      <a:pt x="148589" y="300037"/>
                    </a:lnTo>
                    <a:lnTo>
                      <a:pt x="181879" y="325326"/>
                    </a:lnTo>
                    <a:cubicBezTo>
                      <a:pt x="185325" y="329284"/>
                      <a:pt x="191316" y="329731"/>
                      <a:pt x="195310" y="326326"/>
                    </a:cubicBezTo>
                    <a:lnTo>
                      <a:pt x="245316" y="286321"/>
                    </a:lnTo>
                    <a:cubicBezTo>
                      <a:pt x="249353" y="282911"/>
                      <a:pt x="249983" y="276924"/>
                      <a:pt x="246745" y="272748"/>
                    </a:cubicBezTo>
                    <a:lnTo>
                      <a:pt x="219313" y="242458"/>
                    </a:lnTo>
                    <a:moveTo>
                      <a:pt x="128587" y="228600"/>
                    </a:moveTo>
                    <a:lnTo>
                      <a:pt x="169163" y="211312"/>
                    </a:lnTo>
                    <a:cubicBezTo>
                      <a:pt x="171607" y="210285"/>
                      <a:pt x="174229" y="209751"/>
                      <a:pt x="176879" y="209740"/>
                    </a:cubicBezTo>
                    <a:cubicBezTo>
                      <a:pt x="181363" y="209730"/>
                      <a:pt x="185728" y="211185"/>
                      <a:pt x="189309" y="213883"/>
                    </a:cubicBezTo>
                    <a:lnTo>
                      <a:pt x="192881" y="216884"/>
                    </a:lnTo>
                    <a:moveTo>
                      <a:pt x="85725" y="314325"/>
                    </a:moveTo>
                    <a:lnTo>
                      <a:pt x="114300" y="314325"/>
                    </a:lnTo>
                    <a:cubicBezTo>
                      <a:pt x="122190" y="314325"/>
                      <a:pt x="128587" y="307928"/>
                      <a:pt x="128587" y="300037"/>
                    </a:cubicBezTo>
                    <a:lnTo>
                      <a:pt x="128587" y="228600"/>
                    </a:lnTo>
                    <a:cubicBezTo>
                      <a:pt x="128587" y="220709"/>
                      <a:pt x="122190" y="214312"/>
                      <a:pt x="114300" y="214312"/>
                    </a:cubicBezTo>
                    <a:lnTo>
                      <a:pt x="85725" y="214312"/>
                    </a:lnTo>
                    <a:moveTo>
                      <a:pt x="328612" y="314325"/>
                    </a:moveTo>
                    <a:lnTo>
                      <a:pt x="300037" y="314325"/>
                    </a:lnTo>
                    <a:cubicBezTo>
                      <a:pt x="292146" y="314325"/>
                      <a:pt x="285750" y="307928"/>
                      <a:pt x="285750" y="300037"/>
                    </a:cubicBezTo>
                    <a:lnTo>
                      <a:pt x="285750" y="228600"/>
                    </a:lnTo>
                    <a:cubicBezTo>
                      <a:pt x="285750" y="220709"/>
                      <a:pt x="292146" y="214312"/>
                      <a:pt x="300037" y="214312"/>
                    </a:cubicBezTo>
                    <a:lnTo>
                      <a:pt x="328612" y="214312"/>
                    </a:lnTo>
                    <a:moveTo>
                      <a:pt x="235743" y="0"/>
                    </a:moveTo>
                    <a:lnTo>
                      <a:pt x="42862" y="0"/>
                    </a:lnTo>
                    <a:cubicBezTo>
                      <a:pt x="19190" y="0"/>
                      <a:pt x="0" y="19190"/>
                      <a:pt x="0" y="42862"/>
                    </a:cubicBezTo>
                    <a:lnTo>
                      <a:pt x="0" y="321468"/>
                    </a:lnTo>
                    <a:cubicBezTo>
                      <a:pt x="0" y="325414"/>
                      <a:pt x="3198" y="328612"/>
                      <a:pt x="7143" y="328612"/>
                    </a:cubicBezTo>
                    <a:lnTo>
                      <a:pt x="50006" y="328612"/>
                    </a:lnTo>
                    <a:moveTo>
                      <a:pt x="42862" y="57150"/>
                    </a:moveTo>
                    <a:lnTo>
                      <a:pt x="157162" y="57150"/>
                    </a:lnTo>
                    <a:moveTo>
                      <a:pt x="42862" y="100012"/>
                    </a:moveTo>
                    <a:lnTo>
                      <a:pt x="157162" y="100012"/>
                    </a:lnTo>
                    <a:moveTo>
                      <a:pt x="42862" y="142875"/>
                    </a:moveTo>
                    <a:lnTo>
                      <a:pt x="92868" y="142875"/>
                    </a:lnTo>
                    <a:moveTo>
                      <a:pt x="200025" y="178593"/>
                    </a:moveTo>
                    <a:lnTo>
                      <a:pt x="200025" y="35718"/>
                    </a:lnTo>
                    <a:cubicBezTo>
                      <a:pt x="200025" y="15991"/>
                      <a:pt x="216016" y="0"/>
                      <a:pt x="235743" y="0"/>
                    </a:cubicBezTo>
                    <a:cubicBezTo>
                      <a:pt x="255460" y="0"/>
                      <a:pt x="271462" y="16002"/>
                      <a:pt x="271462" y="42862"/>
                    </a:cubicBezTo>
                    <a:lnTo>
                      <a:pt x="200025" y="42862"/>
                    </a:lnTo>
                  </a:path>
                </a:pathLst>
              </a:custGeom>
              <a:noFill/>
              <a:ln w="7143">
                <a:solidFill>
                  <a:schemeClr val="tx1"/>
                </a:solidFill>
              </a:ln>
            </p:spPr>
            <p:txBody>
              <a:bodyPr rtlCol="0" anchor="ctr"/>
              <a:lstStyle/>
              <a:p>
                <a:pPr algn="ctr"/>
                <a:endParaRPr dirty="0">
                  <a:latin typeface="Raleway" pitchFamily="2" charset="0"/>
                </a:endParaRPr>
              </a:p>
            </p:txBody>
          </p:sp>
          <p:sp>
            <p:nvSpPr>
              <p:cNvPr id="22" name="Rounded Rectangle 15">
                <a:extLst>
                  <a:ext uri="{FF2B5EF4-FFF2-40B4-BE49-F238E27FC236}">
                    <a16:creationId xmlns:a16="http://schemas.microsoft.com/office/drawing/2014/main" id="{01351BCF-32C1-BD3E-7140-627F82264B0D}"/>
                  </a:ext>
                </a:extLst>
              </p:cNvPr>
              <p:cNvSpPr/>
              <p:nvPr/>
            </p:nvSpPr>
            <p:spPr>
              <a:xfrm>
                <a:off x="6432531" y="2417403"/>
                <a:ext cx="328612" cy="328612"/>
              </a:xfrm>
              <a:custGeom>
                <a:avLst/>
                <a:gdLst/>
                <a:ahLst/>
                <a:cxnLst/>
                <a:rect l="0" t="0" r="0" b="0"/>
                <a:pathLst>
                  <a:path w="328612" h="328612">
                    <a:moveTo>
                      <a:pt x="57150" y="114300"/>
                    </a:moveTo>
                    <a:lnTo>
                      <a:pt x="192881" y="114300"/>
                    </a:lnTo>
                    <a:moveTo>
                      <a:pt x="57150" y="157162"/>
                    </a:moveTo>
                    <a:lnTo>
                      <a:pt x="142875" y="157162"/>
                    </a:lnTo>
                    <a:moveTo>
                      <a:pt x="57150" y="71437"/>
                    </a:moveTo>
                    <a:lnTo>
                      <a:pt x="157162" y="71437"/>
                    </a:lnTo>
                    <a:moveTo>
                      <a:pt x="57150" y="200025"/>
                    </a:moveTo>
                    <a:lnTo>
                      <a:pt x="114300" y="200025"/>
                    </a:lnTo>
                    <a:moveTo>
                      <a:pt x="57150" y="242887"/>
                    </a:moveTo>
                    <a:lnTo>
                      <a:pt x="114300" y="242887"/>
                    </a:lnTo>
                    <a:moveTo>
                      <a:pt x="142875" y="328612"/>
                    </a:moveTo>
                    <a:lnTo>
                      <a:pt x="14287" y="328612"/>
                    </a:lnTo>
                    <a:cubicBezTo>
                      <a:pt x="6396" y="328612"/>
                      <a:pt x="0" y="322215"/>
                      <a:pt x="0" y="314325"/>
                    </a:cubicBezTo>
                    <a:lnTo>
                      <a:pt x="0" y="14287"/>
                    </a:lnTo>
                    <a:cubicBezTo>
                      <a:pt x="0" y="6396"/>
                      <a:pt x="6396" y="0"/>
                      <a:pt x="14287" y="0"/>
                    </a:cubicBezTo>
                    <a:lnTo>
                      <a:pt x="204211" y="0"/>
                    </a:lnTo>
                    <a:cubicBezTo>
                      <a:pt x="208000" y="0"/>
                      <a:pt x="211633" y="1506"/>
                      <a:pt x="214312" y="4186"/>
                    </a:cubicBezTo>
                    <a:lnTo>
                      <a:pt x="267276" y="57150"/>
                    </a:lnTo>
                    <a:cubicBezTo>
                      <a:pt x="269955" y="59828"/>
                      <a:pt x="271461" y="63462"/>
                      <a:pt x="271462" y="67251"/>
                    </a:cubicBezTo>
                    <a:lnTo>
                      <a:pt x="271462" y="114300"/>
                    </a:lnTo>
                    <a:moveTo>
                      <a:pt x="157162" y="242887"/>
                    </a:moveTo>
                    <a:cubicBezTo>
                      <a:pt x="157162" y="290232"/>
                      <a:pt x="195542" y="328612"/>
                      <a:pt x="242887" y="328612"/>
                    </a:cubicBezTo>
                    <a:cubicBezTo>
                      <a:pt x="290232" y="328612"/>
                      <a:pt x="328612" y="290232"/>
                      <a:pt x="328612" y="242887"/>
                    </a:cubicBezTo>
                    <a:cubicBezTo>
                      <a:pt x="328612" y="195542"/>
                      <a:pt x="290232" y="157162"/>
                      <a:pt x="242887" y="157162"/>
                    </a:cubicBezTo>
                    <a:cubicBezTo>
                      <a:pt x="195542" y="157162"/>
                      <a:pt x="157162" y="195542"/>
                      <a:pt x="157162" y="242887"/>
                    </a:cubicBezTo>
                    <a:close/>
                    <a:moveTo>
                      <a:pt x="281092" y="217970"/>
                    </a:moveTo>
                    <a:lnTo>
                      <a:pt x="239587" y="273305"/>
                    </a:lnTo>
                    <a:cubicBezTo>
                      <a:pt x="237719" y="275786"/>
                      <a:pt x="234868" y="277338"/>
                      <a:pt x="231770" y="277560"/>
                    </a:cubicBezTo>
                    <a:cubicBezTo>
                      <a:pt x="228672" y="277782"/>
                      <a:pt x="225630" y="276652"/>
                      <a:pt x="223427" y="274462"/>
                    </a:cubicBezTo>
                    <a:lnTo>
                      <a:pt x="201996" y="253031"/>
                    </a:lnTo>
                  </a:path>
                </a:pathLst>
              </a:custGeom>
              <a:noFill/>
              <a:ln w="7143">
                <a:solidFill>
                  <a:schemeClr val="tx1"/>
                </a:solidFill>
              </a:ln>
            </p:spPr>
            <p:txBody>
              <a:bodyPr rtlCol="0" anchor="ctr"/>
              <a:lstStyle/>
              <a:p>
                <a:pPr algn="ctr"/>
                <a:endParaRPr dirty="0">
                  <a:latin typeface="Raleway" pitchFamily="2" charset="0"/>
                </a:endParaRPr>
              </a:p>
            </p:txBody>
          </p:sp>
          <p:sp>
            <p:nvSpPr>
              <p:cNvPr id="23" name="Rounded Rectangle 17">
                <a:extLst>
                  <a:ext uri="{FF2B5EF4-FFF2-40B4-BE49-F238E27FC236}">
                    <a16:creationId xmlns:a16="http://schemas.microsoft.com/office/drawing/2014/main" id="{01DE8F20-EDD4-10C2-C6E8-BF8EF7CCE1D9}"/>
                  </a:ext>
                </a:extLst>
              </p:cNvPr>
              <p:cNvSpPr/>
              <p:nvPr/>
            </p:nvSpPr>
            <p:spPr>
              <a:xfrm>
                <a:off x="2396710" y="2668967"/>
                <a:ext cx="532855" cy="385240"/>
              </a:xfrm>
              <a:custGeom>
                <a:avLst/>
                <a:gdLst/>
                <a:ahLst/>
                <a:cxnLst/>
                <a:rect l="0" t="0" r="0" b="0"/>
                <a:pathLst>
                  <a:path w="326457" h="327360">
                    <a:moveTo>
                      <a:pt x="257175" y="198773"/>
                    </a:moveTo>
                    <a:lnTo>
                      <a:pt x="228600" y="198773"/>
                    </a:lnTo>
                    <a:cubicBezTo>
                      <a:pt x="218598" y="198773"/>
                      <a:pt x="210026" y="207345"/>
                      <a:pt x="210026" y="217347"/>
                    </a:cubicBezTo>
                    <a:cubicBezTo>
                      <a:pt x="210026" y="224490"/>
                      <a:pt x="214312" y="231634"/>
                      <a:pt x="221456" y="234492"/>
                    </a:cubicBezTo>
                    <a:lnTo>
                      <a:pt x="251460" y="245922"/>
                    </a:lnTo>
                    <a:cubicBezTo>
                      <a:pt x="258603" y="248779"/>
                      <a:pt x="262889" y="255923"/>
                      <a:pt x="262889" y="263067"/>
                    </a:cubicBezTo>
                    <a:cubicBezTo>
                      <a:pt x="262889" y="273068"/>
                      <a:pt x="254317" y="281640"/>
                      <a:pt x="244316" y="281640"/>
                    </a:cubicBezTo>
                    <a:lnTo>
                      <a:pt x="215741" y="281640"/>
                    </a:lnTo>
                    <a:moveTo>
                      <a:pt x="235743" y="187343"/>
                    </a:moveTo>
                    <a:lnTo>
                      <a:pt x="235743" y="198771"/>
                    </a:lnTo>
                    <a:moveTo>
                      <a:pt x="235743" y="284498"/>
                    </a:moveTo>
                    <a:lnTo>
                      <a:pt x="235743" y="294499"/>
                    </a:lnTo>
                    <a:moveTo>
                      <a:pt x="235743" y="327360"/>
                    </a:moveTo>
                    <a:cubicBezTo>
                      <a:pt x="283088" y="327360"/>
                      <a:pt x="321468" y="288980"/>
                      <a:pt x="321468" y="241635"/>
                    </a:cubicBezTo>
                    <a:cubicBezTo>
                      <a:pt x="321468" y="194291"/>
                      <a:pt x="283088" y="155910"/>
                      <a:pt x="235743" y="155910"/>
                    </a:cubicBezTo>
                    <a:cubicBezTo>
                      <a:pt x="188399" y="155910"/>
                      <a:pt x="150018" y="194291"/>
                      <a:pt x="150018" y="241635"/>
                    </a:cubicBezTo>
                    <a:cubicBezTo>
                      <a:pt x="150018" y="288980"/>
                      <a:pt x="188399" y="327360"/>
                      <a:pt x="235743" y="327360"/>
                    </a:cubicBezTo>
                    <a:close/>
                    <a:moveTo>
                      <a:pt x="98365" y="301629"/>
                    </a:moveTo>
                    <a:lnTo>
                      <a:pt x="0" y="327360"/>
                    </a:lnTo>
                    <a:lnTo>
                      <a:pt x="25660" y="228724"/>
                    </a:lnTo>
                    <a:moveTo>
                      <a:pt x="25660" y="228724"/>
                    </a:moveTo>
                    <a:lnTo>
                      <a:pt x="98365" y="301629"/>
                    </a:lnTo>
                    <a:moveTo>
                      <a:pt x="98365" y="301629"/>
                    </a:moveTo>
                    <a:lnTo>
                      <a:pt x="111195" y="288763"/>
                    </a:lnTo>
                    <a:moveTo>
                      <a:pt x="25660" y="228724"/>
                    </a:moveTo>
                    <a:lnTo>
                      <a:pt x="232370" y="21442"/>
                    </a:lnTo>
                    <a:cubicBezTo>
                      <a:pt x="252328" y="1429"/>
                      <a:pt x="285117" y="0"/>
                      <a:pt x="306499" y="21442"/>
                    </a:cubicBezTo>
                    <a:cubicBezTo>
                      <a:pt x="326457" y="41456"/>
                      <a:pt x="326457" y="74334"/>
                      <a:pt x="306499" y="95777"/>
                    </a:cubicBezTo>
                    <a:lnTo>
                      <a:pt x="282265" y="120079"/>
                    </a:lnTo>
                    <a:moveTo>
                      <a:pt x="300900" y="101393"/>
                    </a:moveTo>
                    <a:lnTo>
                      <a:pt x="226666" y="27160"/>
                    </a:lnTo>
                    <a:moveTo>
                      <a:pt x="239497" y="114363"/>
                    </a:moveTo>
                    <a:lnTo>
                      <a:pt x="189602" y="64329"/>
                    </a:lnTo>
                  </a:path>
                </a:pathLst>
              </a:custGeom>
              <a:noFill/>
              <a:ln w="7143">
                <a:solidFill>
                  <a:schemeClr val="tx1"/>
                </a:solidFill>
              </a:ln>
            </p:spPr>
            <p:txBody>
              <a:bodyPr rtlCol="0" anchor="ctr"/>
              <a:lstStyle/>
              <a:p>
                <a:pPr algn="ctr"/>
                <a:endParaRPr dirty="0">
                  <a:latin typeface="Raleway" pitchFamily="2" charset="0"/>
                </a:endParaRPr>
              </a:p>
            </p:txBody>
          </p:sp>
          <p:sp>
            <p:nvSpPr>
              <p:cNvPr id="24" name="Rounded Rectangle 18">
                <a:extLst>
                  <a:ext uri="{FF2B5EF4-FFF2-40B4-BE49-F238E27FC236}">
                    <a16:creationId xmlns:a16="http://schemas.microsoft.com/office/drawing/2014/main" id="{CA3AA8DB-B8E3-2D11-47CE-5667B60CB184}"/>
                  </a:ext>
                </a:extLst>
              </p:cNvPr>
              <p:cNvSpPr/>
              <p:nvPr/>
            </p:nvSpPr>
            <p:spPr>
              <a:xfrm>
                <a:off x="4995197" y="2688698"/>
                <a:ext cx="470076" cy="371631"/>
              </a:xfrm>
              <a:custGeom>
                <a:avLst/>
                <a:gdLst/>
                <a:ahLst/>
                <a:cxnLst/>
                <a:rect l="0" t="0" r="0" b="0"/>
                <a:pathLst>
                  <a:path w="314325" h="329184">
                    <a:moveTo>
                      <a:pt x="114300" y="228600"/>
                    </a:moveTo>
                    <a:lnTo>
                      <a:pt x="155019" y="228600"/>
                    </a:lnTo>
                    <a:cubicBezTo>
                      <a:pt x="169883" y="229150"/>
                      <a:pt x="182927" y="218776"/>
                      <a:pt x="185737" y="204169"/>
                    </a:cubicBezTo>
                    <a:cubicBezTo>
                      <a:pt x="186949" y="195902"/>
                      <a:pt x="184482" y="187519"/>
                      <a:pt x="178987" y="181227"/>
                    </a:cubicBezTo>
                    <a:cubicBezTo>
                      <a:pt x="173491" y="174934"/>
                      <a:pt x="165516" y="171362"/>
                      <a:pt x="157162" y="171450"/>
                    </a:cubicBezTo>
                    <a:lnTo>
                      <a:pt x="78581" y="171450"/>
                    </a:lnTo>
                    <a:moveTo>
                      <a:pt x="85725" y="271034"/>
                    </a:moveTo>
                    <a:cubicBezTo>
                      <a:pt x="103106" y="263919"/>
                      <a:pt x="114416" y="246952"/>
                      <a:pt x="114300" y="228172"/>
                    </a:cubicBezTo>
                    <a:moveTo>
                      <a:pt x="100012" y="100013"/>
                    </a:moveTo>
                    <a:lnTo>
                      <a:pt x="86582" y="100013"/>
                    </a:lnTo>
                    <a:cubicBezTo>
                      <a:pt x="38764" y="100013"/>
                      <a:pt x="0" y="138777"/>
                      <a:pt x="0" y="186595"/>
                    </a:cubicBezTo>
                    <a:lnTo>
                      <a:pt x="0" y="258032"/>
                    </a:lnTo>
                    <a:cubicBezTo>
                      <a:pt x="0" y="279464"/>
                      <a:pt x="9429" y="289608"/>
                      <a:pt x="28575" y="299895"/>
                    </a:cubicBezTo>
                    <a:cubicBezTo>
                      <a:pt x="28702" y="300116"/>
                      <a:pt x="28702" y="300388"/>
                      <a:pt x="28575" y="300609"/>
                    </a:cubicBezTo>
                    <a:lnTo>
                      <a:pt x="28575" y="329184"/>
                    </a:lnTo>
                    <a:moveTo>
                      <a:pt x="182594" y="212884"/>
                    </a:moveTo>
                    <a:lnTo>
                      <a:pt x="228600" y="230172"/>
                    </a:lnTo>
                    <a:lnTo>
                      <a:pt x="257175" y="210741"/>
                    </a:lnTo>
                    <a:cubicBezTo>
                      <a:pt x="260779" y="208190"/>
                      <a:pt x="265305" y="207305"/>
                      <a:pt x="269605" y="208312"/>
                    </a:cubicBezTo>
                    <a:cubicBezTo>
                      <a:pt x="276348" y="209753"/>
                      <a:pt x="281534" y="215156"/>
                      <a:pt x="282698" y="221952"/>
                    </a:cubicBezTo>
                    <a:cubicBezTo>
                      <a:pt x="283862" y="228749"/>
                      <a:pt x="280770" y="235569"/>
                      <a:pt x="274891" y="239173"/>
                    </a:cubicBezTo>
                    <a:lnTo>
                      <a:pt x="178307" y="299180"/>
                    </a:lnTo>
                    <a:cubicBezTo>
                      <a:pt x="176323" y="300525"/>
                      <a:pt x="173720" y="300525"/>
                      <a:pt x="171735" y="299180"/>
                    </a:cubicBezTo>
                    <a:lnTo>
                      <a:pt x="136445" y="274320"/>
                    </a:lnTo>
                    <a:cubicBezTo>
                      <a:pt x="135211" y="273046"/>
                      <a:pt x="135211" y="271022"/>
                      <a:pt x="136445" y="269748"/>
                    </a:cubicBezTo>
                    <a:lnTo>
                      <a:pt x="136445" y="269748"/>
                    </a:lnTo>
                    <a:lnTo>
                      <a:pt x="150733" y="256747"/>
                    </a:lnTo>
                    <a:cubicBezTo>
                      <a:pt x="151705" y="256185"/>
                      <a:pt x="152903" y="256185"/>
                      <a:pt x="153876" y="256747"/>
                    </a:cubicBezTo>
                    <a:lnTo>
                      <a:pt x="172592" y="267891"/>
                    </a:lnTo>
                    <a:lnTo>
                      <a:pt x="197310" y="250031"/>
                    </a:lnTo>
                    <a:lnTo>
                      <a:pt x="161734" y="228029"/>
                    </a:lnTo>
                    <a:moveTo>
                      <a:pt x="100012" y="261747"/>
                    </a:moveTo>
                    <a:lnTo>
                      <a:pt x="100012" y="314325"/>
                    </a:lnTo>
                    <a:cubicBezTo>
                      <a:pt x="100012" y="322216"/>
                      <a:pt x="106409" y="328613"/>
                      <a:pt x="114300" y="328613"/>
                    </a:cubicBezTo>
                    <a:lnTo>
                      <a:pt x="300037" y="328613"/>
                    </a:lnTo>
                    <a:cubicBezTo>
                      <a:pt x="307928" y="328613"/>
                      <a:pt x="314325" y="322216"/>
                      <a:pt x="314325" y="314325"/>
                    </a:cubicBezTo>
                    <a:lnTo>
                      <a:pt x="314325" y="14288"/>
                    </a:lnTo>
                    <a:cubicBezTo>
                      <a:pt x="314325" y="6397"/>
                      <a:pt x="307928" y="0"/>
                      <a:pt x="300037" y="0"/>
                    </a:cubicBezTo>
                    <a:lnTo>
                      <a:pt x="242887" y="0"/>
                    </a:lnTo>
                    <a:cubicBezTo>
                      <a:pt x="239492" y="0"/>
                      <a:pt x="236565" y="2389"/>
                      <a:pt x="235886" y="5715"/>
                    </a:cubicBezTo>
                    <a:cubicBezTo>
                      <a:pt x="233129" y="19235"/>
                      <a:pt x="221106" y="28853"/>
                      <a:pt x="207311" y="28575"/>
                    </a:cubicBezTo>
                    <a:cubicBezTo>
                      <a:pt x="193516" y="28853"/>
                      <a:pt x="181493" y="19235"/>
                      <a:pt x="178736" y="5715"/>
                    </a:cubicBezTo>
                    <a:cubicBezTo>
                      <a:pt x="178057" y="2389"/>
                      <a:pt x="175130" y="0"/>
                      <a:pt x="171735" y="0"/>
                    </a:cubicBezTo>
                    <a:lnTo>
                      <a:pt x="114300" y="0"/>
                    </a:lnTo>
                    <a:cubicBezTo>
                      <a:pt x="106409" y="0"/>
                      <a:pt x="100012" y="6397"/>
                      <a:pt x="100012" y="14288"/>
                    </a:cubicBezTo>
                    <a:lnTo>
                      <a:pt x="100012" y="171450"/>
                    </a:lnTo>
                    <a:moveTo>
                      <a:pt x="132159" y="92869"/>
                    </a:moveTo>
                    <a:cubicBezTo>
                      <a:pt x="134132" y="92869"/>
                      <a:pt x="135731" y="94468"/>
                      <a:pt x="135731" y="96441"/>
                    </a:cubicBezTo>
                    <a:cubicBezTo>
                      <a:pt x="135731" y="98414"/>
                      <a:pt x="134132" y="100013"/>
                      <a:pt x="132159" y="100013"/>
                    </a:cubicBezTo>
                    <a:cubicBezTo>
                      <a:pt x="130186" y="100013"/>
                      <a:pt x="128587" y="98414"/>
                      <a:pt x="128587" y="96441"/>
                    </a:cubicBezTo>
                    <a:cubicBezTo>
                      <a:pt x="128587" y="94468"/>
                      <a:pt x="130186" y="92869"/>
                      <a:pt x="132159" y="92869"/>
                    </a:cubicBezTo>
                    <a:moveTo>
                      <a:pt x="167878" y="92869"/>
                    </a:moveTo>
                    <a:cubicBezTo>
                      <a:pt x="169850" y="92869"/>
                      <a:pt x="171450" y="94468"/>
                      <a:pt x="171450" y="96441"/>
                    </a:cubicBezTo>
                    <a:cubicBezTo>
                      <a:pt x="171450" y="98414"/>
                      <a:pt x="169850" y="100013"/>
                      <a:pt x="167878" y="100013"/>
                    </a:cubicBezTo>
                    <a:cubicBezTo>
                      <a:pt x="165905" y="100013"/>
                      <a:pt x="164306" y="98414"/>
                      <a:pt x="164306" y="96441"/>
                    </a:cubicBezTo>
                    <a:cubicBezTo>
                      <a:pt x="164306" y="94468"/>
                      <a:pt x="165905" y="92869"/>
                      <a:pt x="167878" y="92869"/>
                    </a:cubicBezTo>
                    <a:moveTo>
                      <a:pt x="203596" y="92869"/>
                    </a:moveTo>
                    <a:cubicBezTo>
                      <a:pt x="205569" y="92869"/>
                      <a:pt x="207168" y="94468"/>
                      <a:pt x="207168" y="96441"/>
                    </a:cubicBezTo>
                    <a:cubicBezTo>
                      <a:pt x="207168" y="98414"/>
                      <a:pt x="205569" y="100013"/>
                      <a:pt x="203596" y="100013"/>
                    </a:cubicBezTo>
                    <a:cubicBezTo>
                      <a:pt x="201624" y="100013"/>
                      <a:pt x="200025" y="98414"/>
                      <a:pt x="200025" y="96441"/>
                    </a:cubicBezTo>
                    <a:cubicBezTo>
                      <a:pt x="200025" y="94468"/>
                      <a:pt x="201624" y="92869"/>
                      <a:pt x="203596" y="92869"/>
                    </a:cubicBezTo>
                    <a:moveTo>
                      <a:pt x="239315" y="92869"/>
                    </a:moveTo>
                    <a:cubicBezTo>
                      <a:pt x="241288" y="92869"/>
                      <a:pt x="242887" y="94468"/>
                      <a:pt x="242887" y="96441"/>
                    </a:cubicBezTo>
                    <a:cubicBezTo>
                      <a:pt x="242887" y="98414"/>
                      <a:pt x="241288" y="100013"/>
                      <a:pt x="239315" y="100013"/>
                    </a:cubicBezTo>
                    <a:cubicBezTo>
                      <a:pt x="237342" y="100013"/>
                      <a:pt x="235743" y="98414"/>
                      <a:pt x="235743" y="96441"/>
                    </a:cubicBezTo>
                    <a:cubicBezTo>
                      <a:pt x="235743" y="94468"/>
                      <a:pt x="237342" y="92869"/>
                      <a:pt x="239315" y="92869"/>
                    </a:cubicBezTo>
                    <a:moveTo>
                      <a:pt x="275034" y="92869"/>
                    </a:moveTo>
                    <a:cubicBezTo>
                      <a:pt x="277007" y="92869"/>
                      <a:pt x="278606" y="94468"/>
                      <a:pt x="278606" y="96441"/>
                    </a:cubicBezTo>
                    <a:cubicBezTo>
                      <a:pt x="278606" y="98414"/>
                      <a:pt x="277007" y="100013"/>
                      <a:pt x="275034" y="100013"/>
                    </a:cubicBezTo>
                    <a:cubicBezTo>
                      <a:pt x="273061" y="100013"/>
                      <a:pt x="271462" y="98414"/>
                      <a:pt x="271462" y="96441"/>
                    </a:cubicBezTo>
                    <a:cubicBezTo>
                      <a:pt x="271462" y="94468"/>
                      <a:pt x="273061" y="92869"/>
                      <a:pt x="275034" y="92869"/>
                    </a:cubicBezTo>
                  </a:path>
                </a:pathLst>
              </a:custGeom>
              <a:noFill/>
              <a:ln w="7143">
                <a:solidFill>
                  <a:schemeClr val="tx1"/>
                </a:solidFill>
              </a:ln>
            </p:spPr>
            <p:txBody>
              <a:bodyPr rtlCol="0" anchor="ctr"/>
              <a:lstStyle/>
              <a:p>
                <a:pPr algn="ctr"/>
                <a:endParaRPr dirty="0">
                  <a:latin typeface="Raleway" pitchFamily="2" charset="0"/>
                </a:endParaRPr>
              </a:p>
            </p:txBody>
          </p:sp>
          <p:sp>
            <p:nvSpPr>
              <p:cNvPr id="25" name="Rounded Rectangle 19">
                <a:extLst>
                  <a:ext uri="{FF2B5EF4-FFF2-40B4-BE49-F238E27FC236}">
                    <a16:creationId xmlns:a16="http://schemas.microsoft.com/office/drawing/2014/main" id="{D5D70706-0E4B-4FE2-E6AF-494E1DC8D271}"/>
                  </a:ext>
                </a:extLst>
              </p:cNvPr>
              <p:cNvSpPr/>
              <p:nvPr/>
            </p:nvSpPr>
            <p:spPr>
              <a:xfrm>
                <a:off x="7690251" y="2668967"/>
                <a:ext cx="493829" cy="391361"/>
              </a:xfrm>
              <a:custGeom>
                <a:avLst/>
                <a:gdLst/>
                <a:ahLst/>
                <a:cxnLst/>
                <a:rect l="0" t="0" r="0" b="0"/>
                <a:pathLst>
                  <a:path w="264318" h="300165">
                    <a:moveTo>
                      <a:pt x="0" y="157162"/>
                    </a:moveTo>
                    <a:lnTo>
                      <a:pt x="42862" y="157162"/>
                    </a:lnTo>
                    <a:cubicBezTo>
                      <a:pt x="44793" y="157034"/>
                      <a:pt x="46685" y="157746"/>
                      <a:pt x="48054" y="159114"/>
                    </a:cubicBezTo>
                    <a:cubicBezTo>
                      <a:pt x="49422" y="160483"/>
                      <a:pt x="50133" y="162375"/>
                      <a:pt x="50006" y="164306"/>
                    </a:cubicBezTo>
                    <a:lnTo>
                      <a:pt x="50006" y="292893"/>
                    </a:lnTo>
                    <a:cubicBezTo>
                      <a:pt x="50133" y="294824"/>
                      <a:pt x="49422" y="296716"/>
                      <a:pt x="48054" y="298085"/>
                    </a:cubicBezTo>
                    <a:cubicBezTo>
                      <a:pt x="46685" y="299453"/>
                      <a:pt x="44793" y="300165"/>
                      <a:pt x="42862" y="300037"/>
                    </a:cubicBezTo>
                    <a:lnTo>
                      <a:pt x="0" y="300037"/>
                    </a:lnTo>
                    <a:moveTo>
                      <a:pt x="109013" y="138160"/>
                    </a:moveTo>
                    <a:lnTo>
                      <a:pt x="82153" y="171450"/>
                    </a:lnTo>
                    <a:cubicBezTo>
                      <a:pt x="78684" y="175830"/>
                      <a:pt x="73451" y="178446"/>
                      <a:pt x="67865" y="178593"/>
                    </a:cubicBezTo>
                    <a:lnTo>
                      <a:pt x="50006" y="178593"/>
                    </a:lnTo>
                    <a:moveTo>
                      <a:pt x="50006" y="264318"/>
                    </a:moveTo>
                    <a:cubicBezTo>
                      <a:pt x="78581" y="285750"/>
                      <a:pt x="108156" y="300037"/>
                      <a:pt x="125015" y="300037"/>
                    </a:cubicBezTo>
                    <a:lnTo>
                      <a:pt x="228600" y="300037"/>
                    </a:lnTo>
                    <a:cubicBezTo>
                      <a:pt x="239029" y="300037"/>
                      <a:pt x="245459" y="299323"/>
                      <a:pt x="250031" y="285750"/>
                    </a:cubicBezTo>
                    <a:cubicBezTo>
                      <a:pt x="256845" y="252737"/>
                      <a:pt x="261616" y="219337"/>
                      <a:pt x="264318" y="185737"/>
                    </a:cubicBezTo>
                    <a:cubicBezTo>
                      <a:pt x="264318" y="178593"/>
                      <a:pt x="257175" y="171450"/>
                      <a:pt x="242887" y="171450"/>
                    </a:cubicBezTo>
                    <a:lnTo>
                      <a:pt x="128587" y="171450"/>
                    </a:lnTo>
                    <a:moveTo>
                      <a:pt x="110728" y="150018"/>
                    </a:moveTo>
                    <a:lnTo>
                      <a:pt x="90582" y="8143"/>
                    </a:lnTo>
                    <a:cubicBezTo>
                      <a:pt x="90234" y="6100"/>
                      <a:pt x="90810" y="4007"/>
                      <a:pt x="92154" y="2428"/>
                    </a:cubicBezTo>
                    <a:cubicBezTo>
                      <a:pt x="93546" y="898"/>
                      <a:pt x="95514" y="18"/>
                      <a:pt x="97583" y="0"/>
                    </a:cubicBezTo>
                    <a:lnTo>
                      <a:pt x="196453" y="0"/>
                    </a:lnTo>
                    <a:moveTo>
                      <a:pt x="146446" y="171450"/>
                    </a:moveTo>
                    <a:lnTo>
                      <a:pt x="133016" y="36433"/>
                    </a:lnTo>
                    <a:cubicBezTo>
                      <a:pt x="132768" y="34391"/>
                      <a:pt x="133450" y="32345"/>
                      <a:pt x="134873" y="30861"/>
                    </a:cubicBezTo>
                    <a:cubicBezTo>
                      <a:pt x="136247" y="29405"/>
                      <a:pt x="138159" y="28578"/>
                      <a:pt x="140160" y="28575"/>
                    </a:cubicBezTo>
                    <a:lnTo>
                      <a:pt x="256032" y="28575"/>
                    </a:lnTo>
                    <a:cubicBezTo>
                      <a:pt x="258101" y="28593"/>
                      <a:pt x="260068" y="29473"/>
                      <a:pt x="261461" y="31003"/>
                    </a:cubicBezTo>
                    <a:cubicBezTo>
                      <a:pt x="262805" y="32582"/>
                      <a:pt x="263381" y="34675"/>
                      <a:pt x="263032" y="36718"/>
                    </a:cubicBezTo>
                    <a:lnTo>
                      <a:pt x="242887" y="171450"/>
                    </a:lnTo>
                    <a:moveTo>
                      <a:pt x="180165" y="103584"/>
                    </a:moveTo>
                    <a:cubicBezTo>
                      <a:pt x="180165" y="93720"/>
                      <a:pt x="188161" y="85725"/>
                      <a:pt x="198024" y="85725"/>
                    </a:cubicBezTo>
                    <a:cubicBezTo>
                      <a:pt x="207888" y="85725"/>
                      <a:pt x="215884" y="93720"/>
                      <a:pt x="215884" y="103584"/>
                    </a:cubicBezTo>
                    <a:cubicBezTo>
                      <a:pt x="215884" y="113447"/>
                      <a:pt x="207888" y="121443"/>
                      <a:pt x="198024" y="121443"/>
                    </a:cubicBezTo>
                    <a:cubicBezTo>
                      <a:pt x="188161" y="121443"/>
                      <a:pt x="180165" y="113447"/>
                      <a:pt x="180165" y="103584"/>
                    </a:cubicBezTo>
                  </a:path>
                </a:pathLst>
              </a:custGeom>
              <a:noFill/>
              <a:ln w="7143">
                <a:solidFill>
                  <a:schemeClr val="tx1"/>
                </a:solidFill>
              </a:ln>
            </p:spPr>
            <p:txBody>
              <a:bodyPr rtlCol="0" anchor="ctr"/>
              <a:lstStyle/>
              <a:p>
                <a:pPr algn="ctr"/>
                <a:endParaRPr dirty="0">
                  <a:latin typeface="Raleway" pitchFamily="2" charset="0"/>
                </a:endParaRPr>
              </a:p>
            </p:txBody>
          </p:sp>
          <p:sp>
            <p:nvSpPr>
              <p:cNvPr id="26" name="CuadroTexto 25">
                <a:extLst>
                  <a:ext uri="{FF2B5EF4-FFF2-40B4-BE49-F238E27FC236}">
                    <a16:creationId xmlns:a16="http://schemas.microsoft.com/office/drawing/2014/main" id="{9177ECFC-55F7-B0F3-F82D-30910AA90DC7}"/>
                  </a:ext>
                </a:extLst>
              </p:cNvPr>
              <p:cNvSpPr txBox="1"/>
              <p:nvPr/>
            </p:nvSpPr>
            <p:spPr>
              <a:xfrm>
                <a:off x="1871034" y="3445693"/>
                <a:ext cx="1606979" cy="217254"/>
              </a:xfrm>
              <a:prstGeom prst="rect">
                <a:avLst/>
              </a:prstGeom>
              <a:noFill/>
            </p:spPr>
            <p:txBody>
              <a:bodyPr wrap="square">
                <a:spAutoFit/>
              </a:bodyPr>
              <a:lstStyle/>
              <a:p>
                <a:pPr algn="ctr"/>
                <a:r>
                  <a:rPr lang="es-MX" b="1" dirty="0">
                    <a:latin typeface="Raleway" pitchFamily="2" charset="0"/>
                  </a:rPr>
                  <a:t>Modificado</a:t>
                </a:r>
              </a:p>
            </p:txBody>
          </p:sp>
          <p:sp>
            <p:nvSpPr>
              <p:cNvPr id="27" name="CuadroTexto 26">
                <a:extLst>
                  <a:ext uri="{FF2B5EF4-FFF2-40B4-BE49-F238E27FC236}">
                    <a16:creationId xmlns:a16="http://schemas.microsoft.com/office/drawing/2014/main" id="{76517358-10CD-C3AF-8D5D-197AE1751E82}"/>
                  </a:ext>
                </a:extLst>
              </p:cNvPr>
              <p:cNvSpPr txBox="1"/>
              <p:nvPr/>
            </p:nvSpPr>
            <p:spPr>
              <a:xfrm>
                <a:off x="1714085" y="3828892"/>
                <a:ext cx="1920876" cy="331312"/>
              </a:xfrm>
              <a:prstGeom prst="rect">
                <a:avLst/>
              </a:prstGeom>
              <a:noFill/>
            </p:spPr>
            <p:txBody>
              <a:bodyPr wrap="square">
                <a:spAutoFit/>
              </a:bodyPr>
              <a:lstStyle/>
              <a:p>
                <a:pPr algn="ctr"/>
                <a:r>
                  <a:rPr lang="es-MX" sz="1530" dirty="0">
                    <a:latin typeface="Raleway" pitchFamily="2" charset="0"/>
                    <a:ea typeface="Aptos" panose="020B0004020202020204" pitchFamily="34" charset="0"/>
                    <a:cs typeface="Times New Roman" panose="02020603050405020304" pitchFamily="18" charset="0"/>
                  </a:rPr>
                  <a:t>Adecuaciones presupuestales realizadas.</a:t>
                </a:r>
                <a:endParaRPr lang="es-MX" sz="1530" dirty="0">
                  <a:latin typeface="Raleway" pitchFamily="2" charset="0"/>
                </a:endParaRPr>
              </a:p>
            </p:txBody>
          </p:sp>
          <p:sp>
            <p:nvSpPr>
              <p:cNvPr id="28" name="CuadroTexto 27">
                <a:extLst>
                  <a:ext uri="{FF2B5EF4-FFF2-40B4-BE49-F238E27FC236}">
                    <a16:creationId xmlns:a16="http://schemas.microsoft.com/office/drawing/2014/main" id="{E48C2A42-DBF9-DA58-02C4-7F76E9AA3307}"/>
                  </a:ext>
                </a:extLst>
              </p:cNvPr>
              <p:cNvSpPr txBox="1"/>
              <p:nvPr/>
            </p:nvSpPr>
            <p:spPr>
              <a:xfrm>
                <a:off x="3074321" y="1021523"/>
                <a:ext cx="1920875" cy="331312"/>
              </a:xfrm>
              <a:prstGeom prst="rect">
                <a:avLst/>
              </a:prstGeom>
              <a:noFill/>
            </p:spPr>
            <p:txBody>
              <a:bodyPr wrap="square">
                <a:spAutoFit/>
              </a:bodyPr>
              <a:lstStyle/>
              <a:p>
                <a:pPr algn="ctr"/>
                <a:r>
                  <a:rPr lang="es-MX" sz="3060" b="1" dirty="0">
                    <a:latin typeface="Raleway" pitchFamily="2" charset="0"/>
                  </a:rPr>
                  <a:t>Comprometido</a:t>
                </a:r>
              </a:p>
            </p:txBody>
          </p:sp>
          <p:sp>
            <p:nvSpPr>
              <p:cNvPr id="29" name="CuadroTexto 28">
                <a:extLst>
                  <a:ext uri="{FF2B5EF4-FFF2-40B4-BE49-F238E27FC236}">
                    <a16:creationId xmlns:a16="http://schemas.microsoft.com/office/drawing/2014/main" id="{65E538FF-B39B-4C32-00A6-D4119B586F69}"/>
                  </a:ext>
                </a:extLst>
              </p:cNvPr>
              <p:cNvSpPr txBox="1"/>
              <p:nvPr/>
            </p:nvSpPr>
            <p:spPr>
              <a:xfrm>
                <a:off x="2716695" y="1375538"/>
                <a:ext cx="2661511" cy="608311"/>
              </a:xfrm>
              <a:prstGeom prst="rect">
                <a:avLst/>
              </a:prstGeom>
              <a:noFill/>
            </p:spPr>
            <p:txBody>
              <a:bodyPr wrap="square">
                <a:spAutoFit/>
              </a:bodyPr>
              <a:lstStyle/>
              <a:p>
                <a:pPr algn="ctr"/>
                <a:r>
                  <a:rPr lang="es-ES" sz="1530" dirty="0">
                    <a:latin typeface="Raleway" pitchFamily="2" charset="0"/>
                  </a:rPr>
                  <a:t>Aprobación de un acto administrativo que formaliza una relación jurídica con terceros para la adquisición de bienes y servicios o ejecución de obras.</a:t>
                </a:r>
                <a:endParaRPr lang="es-MX" sz="1530" dirty="0">
                  <a:latin typeface="Raleway" pitchFamily="2" charset="0"/>
                </a:endParaRPr>
              </a:p>
            </p:txBody>
          </p:sp>
          <p:sp>
            <p:nvSpPr>
              <p:cNvPr id="30" name="CuadroTexto 29">
                <a:extLst>
                  <a:ext uri="{FF2B5EF4-FFF2-40B4-BE49-F238E27FC236}">
                    <a16:creationId xmlns:a16="http://schemas.microsoft.com/office/drawing/2014/main" id="{1B2A90B5-BECC-1265-1ED8-E54DA40805B1}"/>
                  </a:ext>
                </a:extLst>
              </p:cNvPr>
              <p:cNvSpPr txBox="1"/>
              <p:nvPr/>
            </p:nvSpPr>
            <p:spPr>
              <a:xfrm>
                <a:off x="4510611" y="3436815"/>
                <a:ext cx="1606979" cy="217254"/>
              </a:xfrm>
              <a:prstGeom prst="rect">
                <a:avLst/>
              </a:prstGeom>
              <a:noFill/>
            </p:spPr>
            <p:txBody>
              <a:bodyPr wrap="square">
                <a:spAutoFit/>
              </a:bodyPr>
              <a:lstStyle/>
              <a:p>
                <a:pPr algn="ctr"/>
                <a:r>
                  <a:rPr lang="es-MX" b="1" dirty="0">
                    <a:latin typeface="Raleway" pitchFamily="2" charset="0"/>
                  </a:rPr>
                  <a:t>Devengado</a:t>
                </a:r>
              </a:p>
            </p:txBody>
          </p:sp>
          <p:sp>
            <p:nvSpPr>
              <p:cNvPr id="31" name="CuadroTexto 30">
                <a:extLst>
                  <a:ext uri="{FF2B5EF4-FFF2-40B4-BE49-F238E27FC236}">
                    <a16:creationId xmlns:a16="http://schemas.microsoft.com/office/drawing/2014/main" id="{C3858C17-A84B-A5AB-EC3F-173CEB96D11E}"/>
                  </a:ext>
                </a:extLst>
              </p:cNvPr>
              <p:cNvSpPr txBox="1"/>
              <p:nvPr/>
            </p:nvSpPr>
            <p:spPr>
              <a:xfrm>
                <a:off x="3960733" y="3813388"/>
                <a:ext cx="2683565" cy="608311"/>
              </a:xfrm>
              <a:prstGeom prst="rect">
                <a:avLst/>
              </a:prstGeom>
              <a:noFill/>
            </p:spPr>
            <p:txBody>
              <a:bodyPr wrap="square">
                <a:spAutoFit/>
              </a:bodyPr>
              <a:lstStyle/>
              <a:p>
                <a:pPr algn="ctr"/>
                <a:r>
                  <a:rPr lang="es-ES" sz="1530" dirty="0">
                    <a:latin typeface="Raleway" pitchFamily="2" charset="0"/>
                    <a:ea typeface="Aptos" panose="020B0004020202020204" pitchFamily="34" charset="0"/>
                    <a:cs typeface="Times New Roman" panose="02020603050405020304" pitchFamily="18" charset="0"/>
                  </a:rPr>
                  <a:t>Refleja el reconocimiento de una obligación de pago a favor de terceros por la recepción de conformidad de bienes, servicios y obras oportunamente contratadas.</a:t>
                </a:r>
                <a:endParaRPr lang="es-MX" sz="1530" dirty="0">
                  <a:latin typeface="Raleway" pitchFamily="2" charset="0"/>
                </a:endParaRPr>
              </a:p>
            </p:txBody>
          </p:sp>
          <p:sp>
            <p:nvSpPr>
              <p:cNvPr id="32" name="CuadroTexto 31">
                <a:extLst>
                  <a:ext uri="{FF2B5EF4-FFF2-40B4-BE49-F238E27FC236}">
                    <a16:creationId xmlns:a16="http://schemas.microsoft.com/office/drawing/2014/main" id="{5C3A67A5-14F6-CDE1-6FBC-F14846C48BE6}"/>
                  </a:ext>
                </a:extLst>
              </p:cNvPr>
              <p:cNvSpPr txBox="1"/>
              <p:nvPr/>
            </p:nvSpPr>
            <p:spPr>
              <a:xfrm>
                <a:off x="5764666" y="1140183"/>
                <a:ext cx="1606979" cy="217254"/>
              </a:xfrm>
              <a:prstGeom prst="rect">
                <a:avLst/>
              </a:prstGeom>
              <a:noFill/>
            </p:spPr>
            <p:txBody>
              <a:bodyPr wrap="square">
                <a:spAutoFit/>
              </a:bodyPr>
              <a:lstStyle/>
              <a:p>
                <a:pPr algn="ctr"/>
                <a:r>
                  <a:rPr lang="es-MX" b="1" dirty="0">
                    <a:latin typeface="Raleway" pitchFamily="2" charset="0"/>
                  </a:rPr>
                  <a:t>Ejercido</a:t>
                </a:r>
              </a:p>
            </p:txBody>
          </p:sp>
          <p:sp>
            <p:nvSpPr>
              <p:cNvPr id="33" name="CuadroTexto 32">
                <a:extLst>
                  <a:ext uri="{FF2B5EF4-FFF2-40B4-BE49-F238E27FC236}">
                    <a16:creationId xmlns:a16="http://schemas.microsoft.com/office/drawing/2014/main" id="{24461BAE-7BB1-1198-16F8-891A3FFB9775}"/>
                  </a:ext>
                </a:extLst>
              </p:cNvPr>
              <p:cNvSpPr txBox="1"/>
              <p:nvPr/>
            </p:nvSpPr>
            <p:spPr>
              <a:xfrm>
                <a:off x="5607717" y="1523382"/>
                <a:ext cx="1920876" cy="469812"/>
              </a:xfrm>
              <a:prstGeom prst="rect">
                <a:avLst/>
              </a:prstGeom>
              <a:noFill/>
            </p:spPr>
            <p:txBody>
              <a:bodyPr wrap="square">
                <a:spAutoFit/>
              </a:bodyPr>
              <a:lstStyle/>
              <a:p>
                <a:pPr algn="ctr"/>
                <a:r>
                  <a:rPr lang="es-ES" sz="1530" dirty="0">
                    <a:latin typeface="Raleway" pitchFamily="2" charset="0"/>
                    <a:ea typeface="Aptos" panose="020B0004020202020204" pitchFamily="34" charset="0"/>
                    <a:cs typeface="Times New Roman" panose="02020603050405020304" pitchFamily="18" charset="0"/>
                  </a:rPr>
                  <a:t>Refleja la emisión de una cuenta por liquidar certificada o documento equivalente.</a:t>
                </a:r>
                <a:endParaRPr lang="es-MX" sz="1530" dirty="0">
                  <a:latin typeface="Raleway" pitchFamily="2" charset="0"/>
                </a:endParaRPr>
              </a:p>
            </p:txBody>
          </p:sp>
          <p:sp>
            <p:nvSpPr>
              <p:cNvPr id="34" name="CuadroTexto 33">
                <a:extLst>
                  <a:ext uri="{FF2B5EF4-FFF2-40B4-BE49-F238E27FC236}">
                    <a16:creationId xmlns:a16="http://schemas.microsoft.com/office/drawing/2014/main" id="{E1B97880-4F39-ADC6-5A1E-E31947F73906}"/>
                  </a:ext>
                </a:extLst>
              </p:cNvPr>
              <p:cNvSpPr txBox="1"/>
              <p:nvPr/>
            </p:nvSpPr>
            <p:spPr>
              <a:xfrm>
                <a:off x="7070142" y="3444056"/>
                <a:ext cx="1606979" cy="217254"/>
              </a:xfrm>
              <a:prstGeom prst="rect">
                <a:avLst/>
              </a:prstGeom>
              <a:noFill/>
            </p:spPr>
            <p:txBody>
              <a:bodyPr wrap="square">
                <a:spAutoFit/>
              </a:bodyPr>
              <a:lstStyle/>
              <a:p>
                <a:pPr algn="ctr"/>
                <a:r>
                  <a:rPr lang="es-MX" b="1" dirty="0">
                    <a:latin typeface="Raleway" pitchFamily="2" charset="0"/>
                  </a:rPr>
                  <a:t>Pagado</a:t>
                </a:r>
              </a:p>
            </p:txBody>
          </p:sp>
          <p:sp>
            <p:nvSpPr>
              <p:cNvPr id="35" name="CuadroTexto 34">
                <a:extLst>
                  <a:ext uri="{FF2B5EF4-FFF2-40B4-BE49-F238E27FC236}">
                    <a16:creationId xmlns:a16="http://schemas.microsoft.com/office/drawing/2014/main" id="{8A21B7B0-BB00-D81D-A111-A52A9503F0AA}"/>
                  </a:ext>
                </a:extLst>
              </p:cNvPr>
              <p:cNvSpPr txBox="1"/>
              <p:nvPr/>
            </p:nvSpPr>
            <p:spPr>
              <a:xfrm>
                <a:off x="6913193" y="3815025"/>
                <a:ext cx="1920876" cy="746811"/>
              </a:xfrm>
              <a:prstGeom prst="rect">
                <a:avLst/>
              </a:prstGeom>
              <a:noFill/>
            </p:spPr>
            <p:txBody>
              <a:bodyPr wrap="square">
                <a:spAutoFit/>
              </a:bodyPr>
              <a:lstStyle/>
              <a:p>
                <a:pPr algn="ctr"/>
                <a:r>
                  <a:rPr lang="es-ES" sz="1530" dirty="0">
                    <a:latin typeface="Raleway" pitchFamily="2" charset="0"/>
                    <a:ea typeface="Aptos" panose="020B0004020202020204" pitchFamily="34" charset="0"/>
                    <a:cs typeface="Times New Roman" panose="02020603050405020304" pitchFamily="18" charset="0"/>
                  </a:rPr>
                  <a:t>Refleja la cancelación total o parcial de las obligaciones de pago, que se concreta mediante el desembolso de efectivo o cualquier medio de pago.</a:t>
                </a:r>
                <a:endParaRPr lang="es-MX" sz="1530" dirty="0">
                  <a:latin typeface="Raleway" pitchFamily="2" charset="0"/>
                </a:endParaRPr>
              </a:p>
            </p:txBody>
          </p:sp>
        </p:grpSp>
        <p:sp>
          <p:nvSpPr>
            <p:cNvPr id="38" name="CuadroTexto 37">
              <a:extLst>
                <a:ext uri="{FF2B5EF4-FFF2-40B4-BE49-F238E27FC236}">
                  <a16:creationId xmlns:a16="http://schemas.microsoft.com/office/drawing/2014/main" id="{042E146D-DBA1-6A37-C23F-357392DEB80E}"/>
                </a:ext>
              </a:extLst>
            </p:cNvPr>
            <p:cNvSpPr txBox="1"/>
            <p:nvPr/>
          </p:nvSpPr>
          <p:spPr>
            <a:xfrm>
              <a:off x="417284" y="532009"/>
              <a:ext cx="8416786" cy="423645"/>
            </a:xfrm>
            <a:prstGeom prst="rect">
              <a:avLst/>
            </a:prstGeom>
            <a:noFill/>
          </p:spPr>
          <p:txBody>
            <a:bodyPr wrap="square">
              <a:spAutoFit/>
            </a:bodyPr>
            <a:lstStyle/>
            <a:p>
              <a:pPr algn="ctr"/>
              <a:r>
                <a:rPr lang="es-MX" sz="4080" b="1" dirty="0">
                  <a:latin typeface="Raleway" pitchFamily="2" charset="0"/>
                </a:rPr>
                <a:t>Momentos Contables del Egreso</a:t>
              </a:r>
            </a:p>
          </p:txBody>
        </p:sp>
      </p:grpSp>
    </p:spTree>
    <p:extLst>
      <p:ext uri="{BB962C8B-B14F-4D97-AF65-F5344CB8AC3E}">
        <p14:creationId xmlns:p14="http://schemas.microsoft.com/office/powerpoint/2010/main" val="28622976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546B38-729C-8C56-3FDA-46C7A7994568}"/>
            </a:ext>
          </a:extLst>
        </p:cNvPr>
        <p:cNvGrpSpPr/>
        <p:nvPr/>
      </p:nvGrpSpPr>
      <p:grpSpPr>
        <a:xfrm>
          <a:off x="0" y="0"/>
          <a:ext cx="0" cy="0"/>
          <a:chOff x="0" y="0"/>
          <a:chExt cx="0" cy="0"/>
        </a:xfrm>
      </p:grpSpPr>
      <p:sp>
        <p:nvSpPr>
          <p:cNvPr id="40" name="object 40">
            <a:extLst>
              <a:ext uri="{FF2B5EF4-FFF2-40B4-BE49-F238E27FC236}">
                <a16:creationId xmlns:a16="http://schemas.microsoft.com/office/drawing/2014/main" id="{44C96409-AAE3-95F9-DCF0-0F342F70F2D4}"/>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spc="210" dirty="0"/>
              <a:t>UNIVERSID</a:t>
            </a:r>
            <a:r>
              <a:rPr spc="-100" dirty="0"/>
              <a:t> </a:t>
            </a:r>
            <a:r>
              <a:rPr spc="120" dirty="0"/>
              <a:t>AD</a:t>
            </a:r>
            <a:r>
              <a:rPr spc="490" dirty="0"/>
              <a:t> </a:t>
            </a:r>
            <a:r>
              <a:rPr spc="120" dirty="0"/>
              <a:t>DE</a:t>
            </a:r>
            <a:r>
              <a:rPr spc="484" dirty="0"/>
              <a:t> </a:t>
            </a:r>
            <a:r>
              <a:rPr spc="120" dirty="0"/>
              <a:t>GU</a:t>
            </a:r>
            <a:r>
              <a:rPr spc="-100" dirty="0"/>
              <a:t> </a:t>
            </a:r>
            <a:r>
              <a:rPr spc="190" dirty="0"/>
              <a:t>ANAJU</a:t>
            </a:r>
            <a:r>
              <a:rPr spc="-105" dirty="0"/>
              <a:t> </a:t>
            </a:r>
            <a:r>
              <a:rPr dirty="0"/>
              <a:t>A</a:t>
            </a:r>
            <a:r>
              <a:rPr spc="-145" dirty="0"/>
              <a:t> </a:t>
            </a:r>
            <a:r>
              <a:rPr dirty="0"/>
              <a:t>T</a:t>
            </a:r>
            <a:r>
              <a:rPr spc="-105" dirty="0"/>
              <a:t> </a:t>
            </a:r>
            <a:r>
              <a:rPr spc="-50" dirty="0"/>
              <a:t>O</a:t>
            </a:r>
          </a:p>
        </p:txBody>
      </p:sp>
      <p:grpSp>
        <p:nvGrpSpPr>
          <p:cNvPr id="50" name="Grupo 49">
            <a:extLst>
              <a:ext uri="{FF2B5EF4-FFF2-40B4-BE49-F238E27FC236}">
                <a16:creationId xmlns:a16="http://schemas.microsoft.com/office/drawing/2014/main" id="{EA0F08DE-A375-C1D8-EB33-F6028D733C84}"/>
              </a:ext>
            </a:extLst>
          </p:cNvPr>
          <p:cNvGrpSpPr/>
          <p:nvPr/>
        </p:nvGrpSpPr>
        <p:grpSpPr>
          <a:xfrm>
            <a:off x="762000" y="1676400"/>
            <a:ext cx="13258802" cy="6449953"/>
            <a:chOff x="1142999" y="1524000"/>
            <a:chExt cx="13258802" cy="6449953"/>
          </a:xfrm>
        </p:grpSpPr>
        <p:sp>
          <p:nvSpPr>
            <p:cNvPr id="4" name="Content Placeholder 2">
              <a:extLst>
                <a:ext uri="{FF2B5EF4-FFF2-40B4-BE49-F238E27FC236}">
                  <a16:creationId xmlns:a16="http://schemas.microsoft.com/office/drawing/2014/main" id="{E6C17C49-4555-8ED1-D9DC-B8B8560706F2}"/>
                </a:ext>
              </a:extLst>
            </p:cNvPr>
            <p:cNvSpPr txBox="1">
              <a:spLocks/>
            </p:cNvSpPr>
            <p:nvPr/>
          </p:nvSpPr>
          <p:spPr>
            <a:xfrm>
              <a:off x="1142999" y="1524000"/>
              <a:ext cx="13258801" cy="6075550"/>
            </a:xfrm>
            <a:prstGeom prst="rect">
              <a:avLst/>
            </a:prstGeom>
          </p:spPr>
          <p:txBody>
            <a:bodyPr wrap="square" lIns="0" tIns="0" rIns="0" bIns="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342900" marR="10795" indent="-342900" algn="just" eaLnBrk="0" hangingPunct="0">
                <a:buFont typeface="Arial" panose="020B0604020202020204" pitchFamily="34" charset="0"/>
                <a:buChar char="•"/>
              </a:pPr>
              <a:endParaRPr lang="es-ES" sz="2400" i="1" dirty="0">
                <a:solidFill>
                  <a:schemeClr val="accent1">
                    <a:lumMod val="50000"/>
                  </a:schemeClr>
                </a:solidFill>
                <a:latin typeface="Raleway" pitchFamily="2" charset="0"/>
              </a:endParaRPr>
            </a:p>
          </p:txBody>
        </p:sp>
        <p:grpSp>
          <p:nvGrpSpPr>
            <p:cNvPr id="27" name="Grupo 26">
              <a:extLst>
                <a:ext uri="{FF2B5EF4-FFF2-40B4-BE49-F238E27FC236}">
                  <a16:creationId xmlns:a16="http://schemas.microsoft.com/office/drawing/2014/main" id="{62CA16C6-7AA6-C9FA-8580-94EC428EC914}"/>
                </a:ext>
              </a:extLst>
            </p:cNvPr>
            <p:cNvGrpSpPr/>
            <p:nvPr/>
          </p:nvGrpSpPr>
          <p:grpSpPr>
            <a:xfrm>
              <a:off x="2493757" y="1955776"/>
              <a:ext cx="11908044" cy="6018177"/>
              <a:chOff x="7406640" y="2156089"/>
              <a:chExt cx="11908044" cy="6018177"/>
            </a:xfrm>
          </p:grpSpPr>
          <p:sp>
            <p:nvSpPr>
              <p:cNvPr id="33" name="Diagrama de flujo: conector 32">
                <a:extLst>
                  <a:ext uri="{FF2B5EF4-FFF2-40B4-BE49-F238E27FC236}">
                    <a16:creationId xmlns:a16="http://schemas.microsoft.com/office/drawing/2014/main" id="{8691E6DB-449E-94D1-14A8-AB4E2CFF16B7}"/>
                  </a:ext>
                </a:extLst>
              </p:cNvPr>
              <p:cNvSpPr/>
              <p:nvPr/>
            </p:nvSpPr>
            <p:spPr>
              <a:xfrm>
                <a:off x="7406640" y="3330866"/>
                <a:ext cx="3435532" cy="3187337"/>
              </a:xfrm>
              <a:prstGeom prst="flowChartConnector">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419" sz="3200" b="1" dirty="0">
                    <a:solidFill>
                      <a:schemeClr val="bg1"/>
                    </a:solidFill>
                    <a:latin typeface="Raleway" pitchFamily="2" charset="0"/>
                  </a:rPr>
                  <a:t>Integración de Solicitudes de Pago</a:t>
                </a:r>
                <a:endParaRPr lang="es-MX" sz="3200" b="1" dirty="0">
                  <a:solidFill>
                    <a:schemeClr val="bg1"/>
                  </a:solidFill>
                  <a:latin typeface="Raleway" pitchFamily="2" charset="0"/>
                </a:endParaRPr>
              </a:p>
            </p:txBody>
          </p:sp>
          <p:sp>
            <p:nvSpPr>
              <p:cNvPr id="28" name="Diagrama de flujo: conector 27">
                <a:extLst>
                  <a:ext uri="{FF2B5EF4-FFF2-40B4-BE49-F238E27FC236}">
                    <a16:creationId xmlns:a16="http://schemas.microsoft.com/office/drawing/2014/main" id="{903C5212-E1D2-B57C-6799-2F9BE7066BEC}"/>
                  </a:ext>
                </a:extLst>
              </p:cNvPr>
              <p:cNvSpPr/>
              <p:nvPr/>
            </p:nvSpPr>
            <p:spPr>
              <a:xfrm>
                <a:off x="9000308" y="6388023"/>
                <a:ext cx="248195" cy="260359"/>
              </a:xfrm>
              <a:prstGeom prst="flowChartConnector">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29" name="Diagrama de flujo: conector 28">
                <a:extLst>
                  <a:ext uri="{FF2B5EF4-FFF2-40B4-BE49-F238E27FC236}">
                    <a16:creationId xmlns:a16="http://schemas.microsoft.com/office/drawing/2014/main" id="{B5569E58-4AC8-78ED-18B9-88AE3B41F176}"/>
                  </a:ext>
                </a:extLst>
              </p:cNvPr>
              <p:cNvSpPr/>
              <p:nvPr/>
            </p:nvSpPr>
            <p:spPr>
              <a:xfrm>
                <a:off x="10399283" y="5681532"/>
                <a:ext cx="248195" cy="260359"/>
              </a:xfrm>
              <a:prstGeom prst="flowChartConnector">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0" name="Diagrama de flujo: conector 29">
                <a:extLst>
                  <a:ext uri="{FF2B5EF4-FFF2-40B4-BE49-F238E27FC236}">
                    <a16:creationId xmlns:a16="http://schemas.microsoft.com/office/drawing/2014/main" id="{97A61E4D-A73A-161C-15A1-44806056AE4B}"/>
                  </a:ext>
                </a:extLst>
              </p:cNvPr>
              <p:cNvSpPr/>
              <p:nvPr/>
            </p:nvSpPr>
            <p:spPr>
              <a:xfrm>
                <a:off x="10399283" y="3894806"/>
                <a:ext cx="248195" cy="260359"/>
              </a:xfrm>
              <a:prstGeom prst="flowChartConnector">
                <a:avLst/>
              </a:prstGeom>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1" name="Diagrama de flujo: conector 30">
                <a:extLst>
                  <a:ext uri="{FF2B5EF4-FFF2-40B4-BE49-F238E27FC236}">
                    <a16:creationId xmlns:a16="http://schemas.microsoft.com/office/drawing/2014/main" id="{EB680DD1-F7A8-5B99-59A7-CD7A437CB9E9}"/>
                  </a:ext>
                </a:extLst>
              </p:cNvPr>
              <p:cNvSpPr/>
              <p:nvPr/>
            </p:nvSpPr>
            <p:spPr>
              <a:xfrm>
                <a:off x="9000308" y="3236293"/>
                <a:ext cx="248195" cy="260359"/>
              </a:xfrm>
              <a:prstGeom prst="flowChartConnector">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2" name="Rectangle 5">
                <a:extLst>
                  <a:ext uri="{FF2B5EF4-FFF2-40B4-BE49-F238E27FC236}">
                    <a16:creationId xmlns:a16="http://schemas.microsoft.com/office/drawing/2014/main" id="{493F50F5-D1BD-4065-3101-70CE38F5A8C3}"/>
                  </a:ext>
                </a:extLst>
              </p:cNvPr>
              <p:cNvSpPr/>
              <p:nvPr/>
            </p:nvSpPr>
            <p:spPr>
              <a:xfrm>
                <a:off x="10013428" y="7500788"/>
                <a:ext cx="673478" cy="673478"/>
              </a:xfrm>
              <a:prstGeom prst="rect">
                <a:avLst/>
              </a:prstGeom>
              <a:noFill/>
              <a:ln>
                <a:noFill/>
              </a:ln>
            </p:spPr>
            <p:style>
              <a:lnRef idx="2">
                <a:scrgbClr r="0" g="0" b="0"/>
              </a:lnRef>
              <a:fillRef idx="1">
                <a:scrgbClr r="0" g="0" b="0"/>
              </a:fillRef>
              <a:effectRef idx="0">
                <a:schemeClr val="accent5">
                  <a:hueOff val="1082697"/>
                  <a:satOff val="-481"/>
                  <a:lumOff val="5041"/>
                  <a:alphaOff val="0"/>
                </a:schemeClr>
              </a:effectRef>
              <a:fontRef idx="minor">
                <a:schemeClr val="lt1"/>
              </a:fontRef>
            </p:style>
            <p:txBody>
              <a:bodyPr/>
              <a:lstStyle/>
              <a:p>
                <a:endParaRPr lang="es-MX" sz="3785" dirty="0"/>
              </a:p>
            </p:txBody>
          </p:sp>
          <p:sp>
            <p:nvSpPr>
              <p:cNvPr id="34" name="Diagrama de flujo: conector 33">
                <a:extLst>
                  <a:ext uri="{FF2B5EF4-FFF2-40B4-BE49-F238E27FC236}">
                    <a16:creationId xmlns:a16="http://schemas.microsoft.com/office/drawing/2014/main" id="{20F2E484-F5C5-9F10-5E26-B16FCC528D6F}"/>
                  </a:ext>
                </a:extLst>
              </p:cNvPr>
              <p:cNvSpPr/>
              <p:nvPr/>
            </p:nvSpPr>
            <p:spPr>
              <a:xfrm>
                <a:off x="11580222" y="2202546"/>
                <a:ext cx="248195" cy="260359"/>
              </a:xfrm>
              <a:prstGeom prst="flowChartConnector">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35" name="Conector: curvado 34">
                <a:extLst>
                  <a:ext uri="{FF2B5EF4-FFF2-40B4-BE49-F238E27FC236}">
                    <a16:creationId xmlns:a16="http://schemas.microsoft.com/office/drawing/2014/main" id="{D3756C0E-FAF4-05CC-F0E9-0328D7D3708D}"/>
                  </a:ext>
                </a:extLst>
              </p:cNvPr>
              <p:cNvCxnSpPr>
                <a:cxnSpLocks/>
                <a:stCxn id="31" idx="0"/>
                <a:endCxn id="34" idx="2"/>
              </p:cNvCxnSpPr>
              <p:nvPr/>
            </p:nvCxnSpPr>
            <p:spPr>
              <a:xfrm rot="5400000" flipH="1" flipV="1">
                <a:off x="9900531" y="1556602"/>
                <a:ext cx="903567" cy="2455816"/>
              </a:xfrm>
              <a:prstGeom prst="curvedConnector2">
                <a:avLst/>
              </a:prstGeom>
              <a:ln w="19050" cap="flat" cmpd="sng" algn="ctr">
                <a:solidFill>
                  <a:schemeClr val="bg2">
                    <a:lumMod val="50000"/>
                  </a:schemeClr>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36" name="CuadroTexto 35">
                <a:extLst>
                  <a:ext uri="{FF2B5EF4-FFF2-40B4-BE49-F238E27FC236}">
                    <a16:creationId xmlns:a16="http://schemas.microsoft.com/office/drawing/2014/main" id="{FE9908F0-AE02-B81E-2783-701F19F01532}"/>
                  </a:ext>
                </a:extLst>
              </p:cNvPr>
              <p:cNvSpPr txBox="1"/>
              <p:nvPr/>
            </p:nvSpPr>
            <p:spPr>
              <a:xfrm>
                <a:off x="12044861" y="2156089"/>
                <a:ext cx="7269822" cy="400110"/>
              </a:xfrm>
              <a:prstGeom prst="rect">
                <a:avLst/>
              </a:prstGeom>
              <a:noFill/>
            </p:spPr>
            <p:txBody>
              <a:bodyPr wrap="square">
                <a:spAutoFit/>
              </a:bodyPr>
              <a:lstStyle/>
              <a:p>
                <a:pPr algn="just"/>
                <a:r>
                  <a:rPr lang="es-ES" sz="2000" b="1" dirty="0">
                    <a:latin typeface="Raleway" pitchFamily="2" charset="0"/>
                  </a:rPr>
                  <a:t>Registro oportuno de los momentos contables del egreso.</a:t>
                </a:r>
              </a:p>
            </p:txBody>
          </p:sp>
          <p:sp>
            <p:nvSpPr>
              <p:cNvPr id="37" name="Diagrama de flujo: conector 36">
                <a:extLst>
                  <a:ext uri="{FF2B5EF4-FFF2-40B4-BE49-F238E27FC236}">
                    <a16:creationId xmlns:a16="http://schemas.microsoft.com/office/drawing/2014/main" id="{A56E4447-53D6-EE1B-17CA-8712D0C62F50}"/>
                  </a:ext>
                </a:extLst>
              </p:cNvPr>
              <p:cNvSpPr/>
              <p:nvPr/>
            </p:nvSpPr>
            <p:spPr>
              <a:xfrm>
                <a:off x="12643917" y="3894806"/>
                <a:ext cx="248195" cy="260359"/>
              </a:xfrm>
              <a:prstGeom prst="flowChartConnector">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8" name="Diagrama de flujo: conector 37">
                <a:extLst>
                  <a:ext uri="{FF2B5EF4-FFF2-40B4-BE49-F238E27FC236}">
                    <a16:creationId xmlns:a16="http://schemas.microsoft.com/office/drawing/2014/main" id="{4A0A4F70-1F13-0FE6-9376-92E5F48DC830}"/>
                  </a:ext>
                </a:extLst>
              </p:cNvPr>
              <p:cNvSpPr/>
              <p:nvPr/>
            </p:nvSpPr>
            <p:spPr>
              <a:xfrm>
                <a:off x="12652985" y="5685813"/>
                <a:ext cx="248195" cy="260359"/>
              </a:xfrm>
              <a:prstGeom prst="flowChartConnector">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39" name="Diagrama de flujo: conector 38">
                <a:extLst>
                  <a:ext uri="{FF2B5EF4-FFF2-40B4-BE49-F238E27FC236}">
                    <a16:creationId xmlns:a16="http://schemas.microsoft.com/office/drawing/2014/main" id="{F96E1AD5-9DDD-C28E-4897-E2FBFA3A6559}"/>
                  </a:ext>
                </a:extLst>
              </p:cNvPr>
              <p:cNvSpPr/>
              <p:nvPr/>
            </p:nvSpPr>
            <p:spPr>
              <a:xfrm>
                <a:off x="11580222" y="7401088"/>
                <a:ext cx="248195" cy="260359"/>
              </a:xfrm>
              <a:prstGeom prst="flowChartConnector">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cxnSp>
            <p:nvCxnSpPr>
              <p:cNvPr id="41" name="Conector: curvado 40">
                <a:extLst>
                  <a:ext uri="{FF2B5EF4-FFF2-40B4-BE49-F238E27FC236}">
                    <a16:creationId xmlns:a16="http://schemas.microsoft.com/office/drawing/2014/main" id="{858F3D0F-6FEB-CD37-B2B1-84E39EF7C8F3}"/>
                  </a:ext>
                </a:extLst>
              </p:cNvPr>
              <p:cNvCxnSpPr>
                <a:cxnSpLocks/>
                <a:stCxn id="28" idx="4"/>
                <a:endCxn id="39" idx="2"/>
              </p:cNvCxnSpPr>
              <p:nvPr/>
            </p:nvCxnSpPr>
            <p:spPr>
              <a:xfrm rot="16200000" flipH="1">
                <a:off x="9910871" y="5861917"/>
                <a:ext cx="882886" cy="2455816"/>
              </a:xfrm>
              <a:prstGeom prst="curvedConnector2">
                <a:avLst/>
              </a:prstGeom>
              <a:ln w="19050" cap="flat" cmpd="sng" algn="ctr">
                <a:solidFill>
                  <a:schemeClr val="bg2">
                    <a:lumMod val="50000"/>
                  </a:schemeClr>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42" name="Conector recto de flecha 41">
                <a:extLst>
                  <a:ext uri="{FF2B5EF4-FFF2-40B4-BE49-F238E27FC236}">
                    <a16:creationId xmlns:a16="http://schemas.microsoft.com/office/drawing/2014/main" id="{9B23DBE5-5524-7F14-304E-8AC361D03A28}"/>
                  </a:ext>
                </a:extLst>
              </p:cNvPr>
              <p:cNvCxnSpPr>
                <a:stCxn id="30" idx="6"/>
                <a:endCxn id="37" idx="2"/>
              </p:cNvCxnSpPr>
              <p:nvPr/>
            </p:nvCxnSpPr>
            <p:spPr>
              <a:xfrm>
                <a:off x="10647478" y="4024986"/>
                <a:ext cx="1996439" cy="0"/>
              </a:xfrm>
              <a:prstGeom prst="straightConnector1">
                <a:avLst/>
              </a:prstGeom>
              <a:ln w="19050" cap="flat" cmpd="sng" algn="ctr">
                <a:solidFill>
                  <a:schemeClr val="bg2">
                    <a:lumMod val="50000"/>
                  </a:schemeClr>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cxnSp>
            <p:nvCxnSpPr>
              <p:cNvPr id="43" name="Conector recto de flecha 42">
                <a:extLst>
                  <a:ext uri="{FF2B5EF4-FFF2-40B4-BE49-F238E27FC236}">
                    <a16:creationId xmlns:a16="http://schemas.microsoft.com/office/drawing/2014/main" id="{760C7727-A6C3-7D7F-0C82-E0A2F13D6980}"/>
                  </a:ext>
                </a:extLst>
              </p:cNvPr>
              <p:cNvCxnSpPr>
                <a:cxnSpLocks/>
                <a:stCxn id="29" idx="6"/>
                <a:endCxn id="38" idx="2"/>
              </p:cNvCxnSpPr>
              <p:nvPr/>
            </p:nvCxnSpPr>
            <p:spPr>
              <a:xfrm>
                <a:off x="10647478" y="5811712"/>
                <a:ext cx="2005507" cy="4281"/>
              </a:xfrm>
              <a:prstGeom prst="straightConnector1">
                <a:avLst/>
              </a:prstGeom>
              <a:ln w="19050" cap="flat" cmpd="sng" algn="ctr">
                <a:solidFill>
                  <a:schemeClr val="bg2">
                    <a:lumMod val="50000"/>
                  </a:schemeClr>
                </a:solidFill>
                <a:prstDash val="dash"/>
                <a:round/>
                <a:headEnd type="none" w="med" len="med"/>
                <a:tailEnd type="triangle" w="med" len="med"/>
              </a:ln>
            </p:spPr>
            <p:style>
              <a:lnRef idx="0">
                <a:scrgbClr r="0" g="0" b="0"/>
              </a:lnRef>
              <a:fillRef idx="0">
                <a:scrgbClr r="0" g="0" b="0"/>
              </a:fillRef>
              <a:effectRef idx="0">
                <a:scrgbClr r="0" g="0" b="0"/>
              </a:effectRef>
              <a:fontRef idx="minor">
                <a:schemeClr val="tx1"/>
              </a:fontRef>
            </p:style>
          </p:cxnSp>
          <p:sp>
            <p:nvSpPr>
              <p:cNvPr id="44" name="CuadroTexto 43">
                <a:extLst>
                  <a:ext uri="{FF2B5EF4-FFF2-40B4-BE49-F238E27FC236}">
                    <a16:creationId xmlns:a16="http://schemas.microsoft.com/office/drawing/2014/main" id="{75D9CF3F-592B-FEC7-5776-134D76771386}"/>
                  </a:ext>
                </a:extLst>
              </p:cNvPr>
              <p:cNvSpPr txBox="1"/>
              <p:nvPr/>
            </p:nvSpPr>
            <p:spPr>
              <a:xfrm>
                <a:off x="13048338" y="3496652"/>
                <a:ext cx="6266345" cy="1323439"/>
              </a:xfrm>
              <a:prstGeom prst="rect">
                <a:avLst/>
              </a:prstGeom>
              <a:noFill/>
            </p:spPr>
            <p:txBody>
              <a:bodyPr wrap="square">
                <a:spAutoFit/>
              </a:bodyPr>
              <a:lstStyle/>
              <a:p>
                <a:pPr algn="just"/>
                <a:r>
                  <a:rPr lang="es-ES" sz="2000" b="1" dirty="0">
                    <a:latin typeface="Raleway" pitchFamily="2" charset="0"/>
                  </a:rPr>
                  <a:t>Incluir información suficiente, no integrar información no considerada en Lineamientos o Guía de documentación soporte de solicitudes de pago.</a:t>
                </a:r>
              </a:p>
            </p:txBody>
          </p:sp>
          <p:sp>
            <p:nvSpPr>
              <p:cNvPr id="45" name="CuadroTexto 44">
                <a:extLst>
                  <a:ext uri="{FF2B5EF4-FFF2-40B4-BE49-F238E27FC236}">
                    <a16:creationId xmlns:a16="http://schemas.microsoft.com/office/drawing/2014/main" id="{F468B83E-977F-BC34-8FE2-D42DD6538005}"/>
                  </a:ext>
                </a:extLst>
              </p:cNvPr>
              <p:cNvSpPr txBox="1"/>
              <p:nvPr/>
            </p:nvSpPr>
            <p:spPr>
              <a:xfrm>
                <a:off x="13082792" y="5350046"/>
                <a:ext cx="6231891" cy="1015663"/>
              </a:xfrm>
              <a:prstGeom prst="rect">
                <a:avLst/>
              </a:prstGeom>
              <a:noFill/>
            </p:spPr>
            <p:txBody>
              <a:bodyPr wrap="square">
                <a:spAutoFit/>
              </a:bodyPr>
              <a:lstStyle/>
              <a:p>
                <a:pPr algn="just"/>
                <a:r>
                  <a:rPr lang="es-ES" sz="2000" b="1" dirty="0">
                    <a:latin typeface="Raleway" pitchFamily="2" charset="0"/>
                  </a:rPr>
                  <a:t>Indicar correctamente Folio de reporte de gastos IntraUG en el campo referencia en SAP. Y requisitar adecuadamente dicho reporte.</a:t>
                </a:r>
              </a:p>
            </p:txBody>
          </p:sp>
          <p:sp>
            <p:nvSpPr>
              <p:cNvPr id="46" name="CuadroTexto 45">
                <a:extLst>
                  <a:ext uri="{FF2B5EF4-FFF2-40B4-BE49-F238E27FC236}">
                    <a16:creationId xmlns:a16="http://schemas.microsoft.com/office/drawing/2014/main" id="{41780CD9-27C5-96A4-3644-CFE8211A4CF9}"/>
                  </a:ext>
                </a:extLst>
              </p:cNvPr>
              <p:cNvSpPr txBox="1"/>
              <p:nvPr/>
            </p:nvSpPr>
            <p:spPr>
              <a:xfrm>
                <a:off x="12044861" y="6992956"/>
                <a:ext cx="7269823" cy="1015663"/>
              </a:xfrm>
              <a:prstGeom prst="rect">
                <a:avLst/>
              </a:prstGeom>
              <a:noFill/>
            </p:spPr>
            <p:txBody>
              <a:bodyPr wrap="square">
                <a:spAutoFit/>
              </a:bodyPr>
              <a:lstStyle/>
              <a:p>
                <a:pPr algn="just"/>
                <a:r>
                  <a:rPr lang="es-ES" sz="2000" b="1" dirty="0">
                    <a:latin typeface="Raleway" pitchFamily="2" charset="0"/>
                  </a:rPr>
                  <a:t>En comprobaciones de gastos o reembolsos, cuando se incluyan gastos a proveedores del RESICO, se deben registrar en el mes que se expide el comprobante.</a:t>
                </a:r>
              </a:p>
            </p:txBody>
          </p:sp>
        </p:grpSp>
      </p:grpSp>
    </p:spTree>
    <p:extLst>
      <p:ext uri="{BB962C8B-B14F-4D97-AF65-F5344CB8AC3E}">
        <p14:creationId xmlns:p14="http://schemas.microsoft.com/office/powerpoint/2010/main" val="2067640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ABBFC-13C8-7B55-15FE-8C0AD725A7A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3A6F238-0F0E-5CC1-E781-DC95E593E308}"/>
              </a:ext>
            </a:extLst>
          </p:cNvPr>
          <p:cNvSpPr txBox="1">
            <a:spLocks noGrp="1"/>
          </p:cNvSpPr>
          <p:nvPr>
            <p:ph type="title"/>
          </p:nvPr>
        </p:nvSpPr>
        <p:spPr>
          <a:xfrm>
            <a:off x="2190906" y="914400"/>
            <a:ext cx="11097894" cy="874598"/>
          </a:xfrm>
          <a:prstGeom prst="rect">
            <a:avLst/>
          </a:prstGeom>
        </p:spPr>
        <p:txBody>
          <a:bodyPr vert="horz" wrap="square" lIns="0" tIns="12700" rIns="0" bIns="0" rtlCol="0">
            <a:spAutoFit/>
          </a:bodyPr>
          <a:lstStyle/>
          <a:p>
            <a:pPr marL="12700" algn="ctr">
              <a:lnSpc>
                <a:spcPct val="100000"/>
              </a:lnSpc>
              <a:spcBef>
                <a:spcPts val="100"/>
              </a:spcBef>
            </a:pPr>
            <a:r>
              <a:rPr lang="es-ES" spc="165" dirty="0"/>
              <a:t>DISPERSIÓN DE INGRESOS RECAUDADOS EN EL PRESUPUESTO DE EGRESOS</a:t>
            </a:r>
            <a:endParaRPr spc="195" dirty="0"/>
          </a:p>
        </p:txBody>
      </p:sp>
      <p:sp>
        <p:nvSpPr>
          <p:cNvPr id="5" name="object 5">
            <a:extLst>
              <a:ext uri="{FF2B5EF4-FFF2-40B4-BE49-F238E27FC236}">
                <a16:creationId xmlns:a16="http://schemas.microsoft.com/office/drawing/2014/main" id="{0214CF47-3FFE-B26E-DE35-B207C60B6D55}"/>
              </a:ext>
            </a:extLst>
          </p:cNvPr>
          <p:cNvSpPr/>
          <p:nvPr/>
        </p:nvSpPr>
        <p:spPr>
          <a:xfrm>
            <a:off x="6242398" y="9133199"/>
            <a:ext cx="3060065" cy="0"/>
          </a:xfrm>
          <a:custGeom>
            <a:avLst/>
            <a:gdLst/>
            <a:ahLst/>
            <a:cxnLst/>
            <a:rect l="l" t="t" r="r" b="b"/>
            <a:pathLst>
              <a:path w="3060065">
                <a:moveTo>
                  <a:pt x="3060001" y="0"/>
                </a:moveTo>
                <a:lnTo>
                  <a:pt x="0" y="0"/>
                </a:lnTo>
              </a:path>
            </a:pathLst>
          </a:custGeom>
          <a:ln w="6350">
            <a:solidFill>
              <a:srgbClr val="123358"/>
            </a:solidFill>
          </a:ln>
        </p:spPr>
        <p:txBody>
          <a:bodyPr wrap="square" lIns="0" tIns="0" rIns="0" bIns="0" rtlCol="0"/>
          <a:lstStyle/>
          <a:p>
            <a:endParaRPr dirty="0"/>
          </a:p>
        </p:txBody>
      </p:sp>
      <p:sp>
        <p:nvSpPr>
          <p:cNvPr id="40" name="object 40">
            <a:extLst>
              <a:ext uri="{FF2B5EF4-FFF2-40B4-BE49-F238E27FC236}">
                <a16:creationId xmlns:a16="http://schemas.microsoft.com/office/drawing/2014/main" id="{E021B9F3-A593-6B40-0696-F363AE90B1FC}"/>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spc="210" dirty="0"/>
              <a:t>UNIVERSID</a:t>
            </a:r>
            <a:r>
              <a:rPr spc="-100" dirty="0"/>
              <a:t> </a:t>
            </a:r>
            <a:r>
              <a:rPr spc="120" dirty="0"/>
              <a:t>AD</a:t>
            </a:r>
            <a:r>
              <a:rPr spc="490" dirty="0"/>
              <a:t> </a:t>
            </a:r>
            <a:r>
              <a:rPr spc="120" dirty="0"/>
              <a:t>DE</a:t>
            </a:r>
            <a:r>
              <a:rPr spc="484" dirty="0"/>
              <a:t> </a:t>
            </a:r>
            <a:r>
              <a:rPr spc="120" dirty="0"/>
              <a:t>GU</a:t>
            </a:r>
            <a:r>
              <a:rPr spc="-100" dirty="0"/>
              <a:t> </a:t>
            </a:r>
            <a:r>
              <a:rPr spc="190" dirty="0"/>
              <a:t>ANAJU</a:t>
            </a:r>
            <a:r>
              <a:rPr spc="-105" dirty="0"/>
              <a:t> </a:t>
            </a:r>
            <a:r>
              <a:rPr dirty="0"/>
              <a:t>A</a:t>
            </a:r>
            <a:r>
              <a:rPr spc="-145" dirty="0"/>
              <a:t> </a:t>
            </a:r>
            <a:r>
              <a:rPr dirty="0"/>
              <a:t>T</a:t>
            </a:r>
            <a:r>
              <a:rPr spc="-105" dirty="0"/>
              <a:t> </a:t>
            </a:r>
            <a:r>
              <a:rPr spc="-50" dirty="0"/>
              <a:t>O</a:t>
            </a:r>
          </a:p>
        </p:txBody>
      </p:sp>
      <p:graphicFrame>
        <p:nvGraphicFramePr>
          <p:cNvPr id="6" name="Diagrama 5">
            <a:extLst>
              <a:ext uri="{FF2B5EF4-FFF2-40B4-BE49-F238E27FC236}">
                <a16:creationId xmlns:a16="http://schemas.microsoft.com/office/drawing/2014/main" id="{D38A73D5-6F2F-97FA-7847-21E1B9BFAA45}"/>
              </a:ext>
            </a:extLst>
          </p:cNvPr>
          <p:cNvGraphicFramePr/>
          <p:nvPr/>
        </p:nvGraphicFramePr>
        <p:xfrm>
          <a:off x="2057399" y="2971799"/>
          <a:ext cx="12730953" cy="5095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bject 2">
            <a:extLst>
              <a:ext uri="{FF2B5EF4-FFF2-40B4-BE49-F238E27FC236}">
                <a16:creationId xmlns:a16="http://schemas.microsoft.com/office/drawing/2014/main" id="{6CBB4720-59A5-E97F-0905-5464182E4FC3}"/>
              </a:ext>
            </a:extLst>
          </p:cNvPr>
          <p:cNvSpPr txBox="1">
            <a:spLocks/>
          </p:cNvSpPr>
          <p:nvPr/>
        </p:nvSpPr>
        <p:spPr>
          <a:xfrm>
            <a:off x="2181807" y="2281798"/>
            <a:ext cx="11097894" cy="320601"/>
          </a:xfrm>
          <a:prstGeom prst="rect">
            <a:avLst/>
          </a:prstGeom>
        </p:spPr>
        <p:txBody>
          <a:bodyPr vert="horz" wrap="square" lIns="0" tIns="12700" rIns="0" bIns="0" rtlCol="0">
            <a:spAutoFit/>
          </a:bodyPr>
          <a:lstStyle>
            <a:lvl1pPr>
              <a:defRPr sz="2800" b="1" i="0">
                <a:solidFill>
                  <a:srgbClr val="123358"/>
                </a:solidFill>
                <a:latin typeface="Raleway-ExtraBold"/>
                <a:ea typeface="+mj-ea"/>
                <a:cs typeface="Raleway-ExtraBold"/>
              </a:defRPr>
            </a:lvl1pPr>
          </a:lstStyle>
          <a:p>
            <a:pPr marL="12700" algn="l">
              <a:spcBef>
                <a:spcPts val="100"/>
              </a:spcBef>
            </a:pPr>
            <a:r>
              <a:rPr lang="es-MX" sz="2000" spc="165" dirty="0"/>
              <a:t>Puntos a considerar:</a:t>
            </a:r>
            <a:endParaRPr lang="es-MX" sz="2000" spc="195" dirty="0"/>
          </a:p>
        </p:txBody>
      </p:sp>
    </p:spTree>
    <p:extLst>
      <p:ext uri="{BB962C8B-B14F-4D97-AF65-F5344CB8AC3E}">
        <p14:creationId xmlns:p14="http://schemas.microsoft.com/office/powerpoint/2010/main" val="27867910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9411A-9169-0354-70C2-8DD4AEA749E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DEC535F-DC93-18AB-4277-BBEEE28DD271}"/>
              </a:ext>
            </a:extLst>
          </p:cNvPr>
          <p:cNvSpPr txBox="1">
            <a:spLocks noGrp="1"/>
          </p:cNvSpPr>
          <p:nvPr>
            <p:ph type="title"/>
          </p:nvPr>
        </p:nvSpPr>
        <p:spPr>
          <a:xfrm>
            <a:off x="2190906" y="914400"/>
            <a:ext cx="11097894" cy="443711"/>
          </a:xfrm>
          <a:prstGeom prst="rect">
            <a:avLst/>
          </a:prstGeom>
        </p:spPr>
        <p:txBody>
          <a:bodyPr vert="horz" wrap="square" lIns="0" tIns="12700" rIns="0" bIns="0" rtlCol="0">
            <a:spAutoFit/>
          </a:bodyPr>
          <a:lstStyle/>
          <a:p>
            <a:pPr marL="12700" algn="ctr">
              <a:lnSpc>
                <a:spcPct val="100000"/>
              </a:lnSpc>
              <a:spcBef>
                <a:spcPts val="100"/>
              </a:spcBef>
            </a:pPr>
            <a:r>
              <a:rPr lang="es-ES" spc="165" dirty="0"/>
              <a:t>SOLICITUD DE TRANSFERENCIAS A TRAVÉS DE FORMATO </a:t>
            </a:r>
            <a:endParaRPr spc="195" dirty="0"/>
          </a:p>
        </p:txBody>
      </p:sp>
      <p:sp>
        <p:nvSpPr>
          <p:cNvPr id="5" name="object 5">
            <a:extLst>
              <a:ext uri="{FF2B5EF4-FFF2-40B4-BE49-F238E27FC236}">
                <a16:creationId xmlns:a16="http://schemas.microsoft.com/office/drawing/2014/main" id="{09E03EAE-B259-A8E1-1CF9-24201B3141C8}"/>
              </a:ext>
            </a:extLst>
          </p:cNvPr>
          <p:cNvSpPr/>
          <p:nvPr/>
        </p:nvSpPr>
        <p:spPr>
          <a:xfrm>
            <a:off x="6242398" y="9133199"/>
            <a:ext cx="3060065" cy="0"/>
          </a:xfrm>
          <a:custGeom>
            <a:avLst/>
            <a:gdLst/>
            <a:ahLst/>
            <a:cxnLst/>
            <a:rect l="l" t="t" r="r" b="b"/>
            <a:pathLst>
              <a:path w="3060065">
                <a:moveTo>
                  <a:pt x="3060001" y="0"/>
                </a:moveTo>
                <a:lnTo>
                  <a:pt x="0" y="0"/>
                </a:lnTo>
              </a:path>
            </a:pathLst>
          </a:custGeom>
          <a:ln w="6350">
            <a:solidFill>
              <a:srgbClr val="123358"/>
            </a:solidFill>
          </a:ln>
        </p:spPr>
        <p:txBody>
          <a:bodyPr wrap="square" lIns="0" tIns="0" rIns="0" bIns="0" rtlCol="0"/>
          <a:lstStyle/>
          <a:p>
            <a:endParaRPr dirty="0"/>
          </a:p>
        </p:txBody>
      </p:sp>
      <p:sp>
        <p:nvSpPr>
          <p:cNvPr id="40" name="object 40">
            <a:extLst>
              <a:ext uri="{FF2B5EF4-FFF2-40B4-BE49-F238E27FC236}">
                <a16:creationId xmlns:a16="http://schemas.microsoft.com/office/drawing/2014/main" id="{49999315-E130-D296-3BF6-71ABFEDAA30E}"/>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spc="210" dirty="0"/>
              <a:t>UNIVERSID</a:t>
            </a:r>
            <a:r>
              <a:rPr spc="-100" dirty="0"/>
              <a:t> </a:t>
            </a:r>
            <a:r>
              <a:rPr spc="120" dirty="0"/>
              <a:t>AD</a:t>
            </a:r>
            <a:r>
              <a:rPr spc="490" dirty="0"/>
              <a:t> </a:t>
            </a:r>
            <a:r>
              <a:rPr spc="120" dirty="0"/>
              <a:t>DE</a:t>
            </a:r>
            <a:r>
              <a:rPr spc="484" dirty="0"/>
              <a:t> </a:t>
            </a:r>
            <a:r>
              <a:rPr spc="120" dirty="0"/>
              <a:t>GU</a:t>
            </a:r>
            <a:r>
              <a:rPr spc="-100" dirty="0"/>
              <a:t> </a:t>
            </a:r>
            <a:r>
              <a:rPr spc="190" dirty="0"/>
              <a:t>ANAJU</a:t>
            </a:r>
            <a:r>
              <a:rPr spc="-105" dirty="0"/>
              <a:t> </a:t>
            </a:r>
            <a:r>
              <a:rPr dirty="0"/>
              <a:t>A</a:t>
            </a:r>
            <a:r>
              <a:rPr spc="-145" dirty="0"/>
              <a:t> </a:t>
            </a:r>
            <a:r>
              <a:rPr dirty="0"/>
              <a:t>T</a:t>
            </a:r>
            <a:r>
              <a:rPr spc="-105" dirty="0"/>
              <a:t> </a:t>
            </a:r>
            <a:r>
              <a:rPr spc="-50" dirty="0"/>
              <a:t>O</a:t>
            </a:r>
          </a:p>
        </p:txBody>
      </p:sp>
      <p:graphicFrame>
        <p:nvGraphicFramePr>
          <p:cNvPr id="7" name="Diagrama 6">
            <a:extLst>
              <a:ext uri="{FF2B5EF4-FFF2-40B4-BE49-F238E27FC236}">
                <a16:creationId xmlns:a16="http://schemas.microsoft.com/office/drawing/2014/main" id="{2265A888-D732-4245-7128-5E148A80311F}"/>
              </a:ext>
            </a:extLst>
          </p:cNvPr>
          <p:cNvGraphicFramePr/>
          <p:nvPr/>
        </p:nvGraphicFramePr>
        <p:xfrm>
          <a:off x="1219200" y="2133600"/>
          <a:ext cx="12069600" cy="6867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bject 2">
            <a:extLst>
              <a:ext uri="{FF2B5EF4-FFF2-40B4-BE49-F238E27FC236}">
                <a16:creationId xmlns:a16="http://schemas.microsoft.com/office/drawing/2014/main" id="{BA0A644D-FDCD-67D4-E8C1-9A7980448EA7}"/>
              </a:ext>
            </a:extLst>
          </p:cNvPr>
          <p:cNvSpPr txBox="1">
            <a:spLocks/>
          </p:cNvSpPr>
          <p:nvPr/>
        </p:nvSpPr>
        <p:spPr>
          <a:xfrm>
            <a:off x="1219200" y="1529105"/>
            <a:ext cx="11097894" cy="320601"/>
          </a:xfrm>
          <a:prstGeom prst="rect">
            <a:avLst/>
          </a:prstGeom>
        </p:spPr>
        <p:txBody>
          <a:bodyPr vert="horz" wrap="square" lIns="0" tIns="12700" rIns="0" bIns="0" rtlCol="0">
            <a:spAutoFit/>
          </a:bodyPr>
          <a:lstStyle>
            <a:lvl1pPr>
              <a:defRPr sz="2800" b="1" i="0">
                <a:solidFill>
                  <a:srgbClr val="123358"/>
                </a:solidFill>
                <a:latin typeface="Raleway-ExtraBold"/>
                <a:ea typeface="+mj-ea"/>
                <a:cs typeface="Raleway-ExtraBold"/>
              </a:defRPr>
            </a:lvl1pPr>
          </a:lstStyle>
          <a:p>
            <a:pPr marL="12700" algn="l">
              <a:spcBef>
                <a:spcPts val="100"/>
              </a:spcBef>
            </a:pPr>
            <a:r>
              <a:rPr lang="es-MX" sz="2000" spc="165" dirty="0"/>
              <a:t>Puntos a considerar:</a:t>
            </a:r>
            <a:endParaRPr lang="es-MX" sz="2000" spc="195" dirty="0"/>
          </a:p>
        </p:txBody>
      </p:sp>
    </p:spTree>
    <p:extLst>
      <p:ext uri="{BB962C8B-B14F-4D97-AF65-F5344CB8AC3E}">
        <p14:creationId xmlns:p14="http://schemas.microsoft.com/office/powerpoint/2010/main" val="36808004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77E78125-05DF-9F01-0F5F-AFE9A7032C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5544800" cy="10058400"/>
          </a:xfrm>
          <a:prstGeom prst="rect">
            <a:avLst/>
          </a:prstGeom>
        </p:spPr>
      </p:pic>
      <p:sp>
        <p:nvSpPr>
          <p:cNvPr id="8" name="object 2">
            <a:extLst>
              <a:ext uri="{FF2B5EF4-FFF2-40B4-BE49-F238E27FC236}">
                <a16:creationId xmlns:a16="http://schemas.microsoft.com/office/drawing/2014/main" id="{94062E9C-4D83-E426-FCE0-72BC4335B342}"/>
              </a:ext>
            </a:extLst>
          </p:cNvPr>
          <p:cNvSpPr txBox="1">
            <a:spLocks noGrp="1"/>
          </p:cNvSpPr>
          <p:nvPr>
            <p:ph type="title"/>
          </p:nvPr>
        </p:nvSpPr>
        <p:spPr>
          <a:xfrm>
            <a:off x="2223453" y="4114800"/>
            <a:ext cx="11097894" cy="2505814"/>
          </a:xfrm>
          <a:prstGeom prst="rect">
            <a:avLst/>
          </a:prstGeom>
        </p:spPr>
        <p:txBody>
          <a:bodyPr vert="horz" wrap="square" lIns="0" tIns="12700" rIns="0" bIns="0" rtlCol="0">
            <a:spAutoFit/>
          </a:bodyPr>
          <a:lstStyle/>
          <a:p>
            <a:pPr marL="12700" algn="ctr">
              <a:lnSpc>
                <a:spcPct val="100000"/>
              </a:lnSpc>
              <a:spcBef>
                <a:spcPts val="100"/>
              </a:spcBef>
            </a:pPr>
            <a:r>
              <a:rPr lang="es-MX" sz="6000" spc="165" dirty="0"/>
              <a:t>Departamento de Consolidación Contable</a:t>
            </a:r>
            <a:br>
              <a:rPr lang="es-MX" sz="6000" spc="165" dirty="0"/>
            </a:br>
            <a:r>
              <a:rPr lang="es-MX" sz="4200" spc="165" dirty="0"/>
              <a:t>J0rnadas de capacitación 2026.</a:t>
            </a:r>
          </a:p>
        </p:txBody>
      </p:sp>
      <p:sp>
        <p:nvSpPr>
          <p:cNvPr id="2" name="Marcador de número de diapositiva 1">
            <a:extLst>
              <a:ext uri="{FF2B5EF4-FFF2-40B4-BE49-F238E27FC236}">
                <a16:creationId xmlns:a16="http://schemas.microsoft.com/office/drawing/2014/main" id="{1C831926-8C69-D501-CA94-A17BBD3F0464}"/>
              </a:ext>
            </a:extLst>
          </p:cNvPr>
          <p:cNvSpPr>
            <a:spLocks noGrp="1"/>
          </p:cNvSpPr>
          <p:nvPr>
            <p:ph type="sldNum" sz="quarter" idx="7"/>
          </p:nvPr>
        </p:nvSpPr>
        <p:spPr/>
        <p:txBody>
          <a:bodyPr/>
          <a:lstStyle/>
          <a:p>
            <a:fld id="{B6F15528-21DE-4FAA-801E-634DDDAF4B2B}" type="slidenum">
              <a:rPr lang="es-MX" smtClean="0"/>
              <a:t>18</a:t>
            </a:fld>
            <a:endParaRPr lang="es-MX" dirty="0"/>
          </a:p>
        </p:txBody>
      </p:sp>
      <p:sp>
        <p:nvSpPr>
          <p:cNvPr id="3" name="Marcador de pie de página 2">
            <a:extLst>
              <a:ext uri="{FF2B5EF4-FFF2-40B4-BE49-F238E27FC236}">
                <a16:creationId xmlns:a16="http://schemas.microsoft.com/office/drawing/2014/main" id="{A8DE8E26-8B4F-A8E4-4ACB-D36B2F828988}"/>
              </a:ext>
            </a:extLst>
          </p:cNvPr>
          <p:cNvSpPr>
            <a:spLocks noGrp="1"/>
          </p:cNvSpPr>
          <p:nvPr>
            <p:ph type="ftr" sz="quarter" idx="5"/>
          </p:nvPr>
        </p:nvSpPr>
        <p:spPr/>
        <p:txBody>
          <a:bodyPr/>
          <a:lstStyle/>
          <a:p>
            <a:pPr marL="12700">
              <a:lnSpc>
                <a:spcPct val="100000"/>
              </a:lnSpc>
              <a:spcBef>
                <a:spcPts val="25"/>
              </a:spcBef>
            </a:pPr>
            <a:r>
              <a:rPr lang="es-MX" spc="210" dirty="0"/>
              <a:t>UNIVERSID</a:t>
            </a:r>
            <a:r>
              <a:rPr lang="es-MX" spc="-100" dirty="0"/>
              <a:t> </a:t>
            </a:r>
            <a:r>
              <a:rPr lang="es-MX" spc="120" dirty="0"/>
              <a:t>AD</a:t>
            </a:r>
            <a:r>
              <a:rPr lang="es-MX" spc="490" dirty="0"/>
              <a:t> </a:t>
            </a:r>
            <a:r>
              <a:rPr lang="es-MX" spc="120" dirty="0"/>
              <a:t>DE</a:t>
            </a:r>
            <a:r>
              <a:rPr lang="es-MX" spc="484" dirty="0"/>
              <a:t> </a:t>
            </a:r>
            <a:r>
              <a:rPr lang="es-MX" spc="120" dirty="0"/>
              <a:t>GU</a:t>
            </a:r>
            <a:r>
              <a:rPr lang="es-MX" spc="-100" dirty="0"/>
              <a:t> </a:t>
            </a:r>
            <a:r>
              <a:rPr lang="es-MX" spc="190" dirty="0"/>
              <a:t>ANAJU</a:t>
            </a:r>
            <a:r>
              <a:rPr lang="es-MX" spc="-105" dirty="0"/>
              <a:t> </a:t>
            </a:r>
            <a:r>
              <a:rPr lang="es-MX" dirty="0"/>
              <a:t>A</a:t>
            </a:r>
            <a:r>
              <a:rPr lang="es-MX" spc="-145" dirty="0"/>
              <a:t> </a:t>
            </a:r>
            <a:r>
              <a:rPr lang="es-MX" dirty="0"/>
              <a:t>T</a:t>
            </a:r>
            <a:r>
              <a:rPr lang="es-MX" spc="-105" dirty="0"/>
              <a:t> </a:t>
            </a:r>
            <a:r>
              <a:rPr lang="es-MX" spc="-50" dirty="0"/>
              <a:t>O</a:t>
            </a:r>
          </a:p>
        </p:txBody>
      </p:sp>
    </p:spTree>
    <p:extLst>
      <p:ext uri="{BB962C8B-B14F-4D97-AF65-F5344CB8AC3E}">
        <p14:creationId xmlns:p14="http://schemas.microsoft.com/office/powerpoint/2010/main" val="3938547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5600" y="703344"/>
            <a:ext cx="9753600" cy="443711"/>
          </a:xfrm>
          <a:prstGeom prst="rect">
            <a:avLst/>
          </a:prstGeom>
        </p:spPr>
        <p:txBody>
          <a:bodyPr vert="horz" wrap="square" lIns="0" tIns="12700" rIns="0" bIns="0" rtlCol="0">
            <a:spAutoFit/>
          </a:bodyPr>
          <a:lstStyle/>
          <a:p>
            <a:pPr marL="12700" algn="ctr">
              <a:lnSpc>
                <a:spcPct val="100000"/>
              </a:lnSpc>
              <a:spcBef>
                <a:spcPts val="100"/>
              </a:spcBef>
            </a:pPr>
            <a:r>
              <a:rPr lang="es-MX" spc="165" dirty="0"/>
              <a:t>Nueva metodología de revisión de ASEG</a:t>
            </a:r>
          </a:p>
        </p:txBody>
      </p:sp>
      <p:sp>
        <p:nvSpPr>
          <p:cNvPr id="5" name="object 5"/>
          <p:cNvSpPr/>
          <p:nvPr/>
        </p:nvSpPr>
        <p:spPr>
          <a:xfrm>
            <a:off x="6242398" y="9133199"/>
            <a:ext cx="3060065" cy="0"/>
          </a:xfrm>
          <a:custGeom>
            <a:avLst/>
            <a:gdLst/>
            <a:ahLst/>
            <a:cxnLst/>
            <a:rect l="l" t="t" r="r" b="b"/>
            <a:pathLst>
              <a:path w="3060065">
                <a:moveTo>
                  <a:pt x="3060001" y="0"/>
                </a:moveTo>
                <a:lnTo>
                  <a:pt x="0" y="0"/>
                </a:lnTo>
              </a:path>
            </a:pathLst>
          </a:custGeom>
          <a:ln w="6350">
            <a:solidFill>
              <a:srgbClr val="123358"/>
            </a:solidFill>
          </a:ln>
        </p:spPr>
        <p:txBody>
          <a:bodyPr wrap="square" lIns="0" tIns="0" rIns="0" bIns="0" rtlCol="0"/>
          <a:lstStyle/>
          <a:p>
            <a:endParaRPr dirty="0"/>
          </a:p>
        </p:txBody>
      </p:sp>
      <p:sp>
        <p:nvSpPr>
          <p:cNvPr id="40" name="object 40"/>
          <p:cNvSpPr txBox="1">
            <a:spLocks noGrp="1"/>
          </p:cNvSpPr>
          <p:nvPr>
            <p:ph type="ftr" sz="quarter" idx="5"/>
          </p:nvPr>
        </p:nvSpPr>
        <p:spPr>
          <a:xfrm>
            <a:off x="6236399" y="9248085"/>
            <a:ext cx="3822001" cy="187872"/>
          </a:xfrm>
          <a:prstGeom prst="rect">
            <a:avLst/>
          </a:prstGeom>
        </p:spPr>
        <p:txBody>
          <a:bodyPr vert="horz" wrap="square" lIns="0" tIns="3175" rIns="0" bIns="0" rtlCol="0">
            <a:spAutoFit/>
          </a:bodyPr>
          <a:lstStyle/>
          <a:p>
            <a:pPr marL="12700">
              <a:lnSpc>
                <a:spcPct val="100000"/>
              </a:lnSpc>
              <a:spcBef>
                <a:spcPts val="25"/>
              </a:spcBef>
            </a:pPr>
            <a:r>
              <a:rPr spc="210" dirty="0"/>
              <a:t>UNIVERSID</a:t>
            </a:r>
            <a:r>
              <a:rPr spc="-100" dirty="0"/>
              <a:t> </a:t>
            </a:r>
            <a:r>
              <a:rPr spc="120" dirty="0"/>
              <a:t>AD</a:t>
            </a:r>
            <a:r>
              <a:rPr spc="490" dirty="0"/>
              <a:t> </a:t>
            </a:r>
            <a:r>
              <a:rPr spc="120" dirty="0"/>
              <a:t>DE</a:t>
            </a:r>
            <a:r>
              <a:rPr spc="484" dirty="0"/>
              <a:t> </a:t>
            </a:r>
            <a:r>
              <a:rPr spc="120" dirty="0"/>
              <a:t>GU</a:t>
            </a:r>
            <a:r>
              <a:rPr spc="-100" dirty="0"/>
              <a:t> </a:t>
            </a:r>
            <a:r>
              <a:rPr spc="190" dirty="0"/>
              <a:t>ANAJU</a:t>
            </a:r>
            <a:r>
              <a:rPr spc="-105" dirty="0"/>
              <a:t> </a:t>
            </a:r>
            <a:r>
              <a:rPr dirty="0"/>
              <a:t>A</a:t>
            </a:r>
            <a:r>
              <a:rPr spc="-145" dirty="0"/>
              <a:t> </a:t>
            </a:r>
            <a:r>
              <a:rPr dirty="0"/>
              <a:t>T</a:t>
            </a:r>
            <a:r>
              <a:rPr spc="-105" dirty="0"/>
              <a:t> </a:t>
            </a:r>
            <a:r>
              <a:rPr spc="-50" dirty="0"/>
              <a:t>O</a:t>
            </a:r>
          </a:p>
        </p:txBody>
      </p:sp>
      <p:sp>
        <p:nvSpPr>
          <p:cNvPr id="3" name="Marcador de número de diapositiva 2">
            <a:extLst>
              <a:ext uri="{FF2B5EF4-FFF2-40B4-BE49-F238E27FC236}">
                <a16:creationId xmlns:a16="http://schemas.microsoft.com/office/drawing/2014/main" id="{7402E6E4-E37C-6D24-6705-D3BA3A5D67C6}"/>
              </a:ext>
            </a:extLst>
          </p:cNvPr>
          <p:cNvSpPr>
            <a:spLocks noGrp="1"/>
          </p:cNvSpPr>
          <p:nvPr>
            <p:ph type="sldNum" sz="quarter" idx="7"/>
          </p:nvPr>
        </p:nvSpPr>
        <p:spPr/>
        <p:txBody>
          <a:bodyPr/>
          <a:lstStyle/>
          <a:p>
            <a:fld id="{B6F15528-21DE-4FAA-801E-634DDDAF4B2B}" type="slidenum">
              <a:rPr lang="es-MX" smtClean="0"/>
              <a:t>19</a:t>
            </a:fld>
            <a:endParaRPr lang="es-MX" dirty="0"/>
          </a:p>
        </p:txBody>
      </p:sp>
      <p:sp>
        <p:nvSpPr>
          <p:cNvPr id="4" name="object 2">
            <a:extLst>
              <a:ext uri="{FF2B5EF4-FFF2-40B4-BE49-F238E27FC236}">
                <a16:creationId xmlns:a16="http://schemas.microsoft.com/office/drawing/2014/main" id="{1D21678E-4372-7EA9-EB90-8194917F1BC9}"/>
              </a:ext>
            </a:extLst>
          </p:cNvPr>
          <p:cNvSpPr txBox="1">
            <a:spLocks/>
          </p:cNvSpPr>
          <p:nvPr/>
        </p:nvSpPr>
        <p:spPr>
          <a:xfrm>
            <a:off x="1524000" y="1252415"/>
            <a:ext cx="13716000" cy="320601"/>
          </a:xfrm>
          <a:prstGeom prst="rect">
            <a:avLst/>
          </a:prstGeom>
        </p:spPr>
        <p:txBody>
          <a:bodyPr vert="horz" wrap="square" lIns="0" tIns="12700" rIns="0" bIns="0" rtlCol="0">
            <a:spAutoFit/>
          </a:bodyPr>
          <a:lstStyle>
            <a:lvl1pPr>
              <a:defRPr sz="2800" b="1" i="0">
                <a:solidFill>
                  <a:srgbClr val="123358"/>
                </a:solidFill>
                <a:latin typeface="Raleway-ExtraBold"/>
                <a:ea typeface="+mj-ea"/>
                <a:cs typeface="Raleway-ExtraBold"/>
              </a:defRPr>
            </a:lvl1pPr>
          </a:lstStyle>
          <a:p>
            <a:pPr marL="12700" algn="l">
              <a:spcBef>
                <a:spcPts val="100"/>
              </a:spcBef>
            </a:pPr>
            <a:r>
              <a:rPr lang="es-MX" sz="2000" spc="165" dirty="0"/>
              <a:t>Para el ejercicio 2025 revisarán el gasto ejercido de recursos autogenerado (propios)</a:t>
            </a:r>
          </a:p>
        </p:txBody>
      </p:sp>
      <p:graphicFrame>
        <p:nvGraphicFramePr>
          <p:cNvPr id="8" name="Tabla 7">
            <a:extLst>
              <a:ext uri="{FF2B5EF4-FFF2-40B4-BE49-F238E27FC236}">
                <a16:creationId xmlns:a16="http://schemas.microsoft.com/office/drawing/2014/main" id="{8973B2F3-14C5-F471-9272-30FFC134A1EC}"/>
              </a:ext>
            </a:extLst>
          </p:cNvPr>
          <p:cNvGraphicFramePr>
            <a:graphicFrameLocks noGrp="1"/>
          </p:cNvGraphicFramePr>
          <p:nvPr>
            <p:extLst>
              <p:ext uri="{D42A27DB-BD31-4B8C-83A1-F6EECF244321}">
                <p14:modId xmlns:p14="http://schemas.microsoft.com/office/powerpoint/2010/main" val="3842741596"/>
              </p:ext>
            </p:extLst>
          </p:nvPr>
        </p:nvGraphicFramePr>
        <p:xfrm>
          <a:off x="1371600" y="3030220"/>
          <a:ext cx="12192000" cy="4294701"/>
        </p:xfrm>
        <a:graphic>
          <a:graphicData uri="http://schemas.openxmlformats.org/drawingml/2006/table">
            <a:tbl>
              <a:tblPr/>
              <a:tblGrid>
                <a:gridCol w="6096000">
                  <a:extLst>
                    <a:ext uri="{9D8B030D-6E8A-4147-A177-3AD203B41FA5}">
                      <a16:colId xmlns:a16="http://schemas.microsoft.com/office/drawing/2014/main" val="659961858"/>
                    </a:ext>
                  </a:extLst>
                </a:gridCol>
                <a:gridCol w="6096000">
                  <a:extLst>
                    <a:ext uri="{9D8B030D-6E8A-4147-A177-3AD203B41FA5}">
                      <a16:colId xmlns:a16="http://schemas.microsoft.com/office/drawing/2014/main" val="7022915"/>
                    </a:ext>
                  </a:extLst>
                </a:gridCol>
              </a:tblGrid>
              <a:tr h="636124">
                <a:tc>
                  <a:txBody>
                    <a:bodyPr/>
                    <a:lstStyle/>
                    <a:p>
                      <a:pPr algn="ctr" fontAlgn="b">
                        <a:buNone/>
                      </a:pPr>
                      <a:r>
                        <a:rPr lang="es-MX" sz="2400" b="1" i="0" u="none" strike="noStrike">
                          <a:solidFill>
                            <a:srgbClr val="000000"/>
                          </a:solidFill>
                          <a:effectLst/>
                          <a:latin typeface="Aptos Narrow" panose="020B0004020202020204" pitchFamily="34" charset="0"/>
                        </a:rPr>
                        <a:t>Universidad de Guanajuato</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buNone/>
                      </a:pPr>
                      <a:r>
                        <a:rPr lang="es-MX" sz="2400" b="1" i="0" u="none" strike="noStrike">
                          <a:solidFill>
                            <a:srgbClr val="000000"/>
                          </a:solidFill>
                          <a:effectLst/>
                          <a:latin typeface="Aptos Narrow" panose="020B0004020202020204" pitchFamily="34" charset="0"/>
                        </a:rPr>
                        <a:t>Importe</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57495702"/>
                  </a:ext>
                </a:extLst>
              </a:tr>
              <a:tr h="321091">
                <a:tc>
                  <a:txBody>
                    <a:bodyPr/>
                    <a:lstStyle/>
                    <a:p>
                      <a:pPr algn="l" fontAlgn="b">
                        <a:buNone/>
                      </a:pPr>
                      <a:r>
                        <a:rPr lang="es-MX" sz="2400" b="0" i="0" u="none" strike="noStrike">
                          <a:solidFill>
                            <a:srgbClr val="000000"/>
                          </a:solidFill>
                          <a:effectLst/>
                          <a:latin typeface="Aptos Narrow" panose="020B0004020202020204" pitchFamily="34" charset="0"/>
                        </a:rPr>
                        <a:t>Servicios generales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es-MX" sz="2400" b="0" i="0" u="none" strike="noStrike">
                          <a:solidFill>
                            <a:srgbClr val="000000"/>
                          </a:solidFill>
                          <a:effectLst/>
                          <a:latin typeface="Aptos Narrow" panose="020B0004020202020204" pitchFamily="34" charset="0"/>
                        </a:rPr>
                        <a:t>165,987,744.86</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50170582"/>
                  </a:ext>
                </a:extLst>
              </a:tr>
              <a:tr h="636124">
                <a:tc>
                  <a:txBody>
                    <a:bodyPr/>
                    <a:lstStyle/>
                    <a:p>
                      <a:pPr algn="l" fontAlgn="b">
                        <a:buNone/>
                      </a:pPr>
                      <a:r>
                        <a:rPr lang="es-MX" sz="2400" b="0" i="0" u="none" strike="noStrike">
                          <a:solidFill>
                            <a:srgbClr val="000000"/>
                          </a:solidFill>
                          <a:effectLst/>
                          <a:latin typeface="Aptos Narrow" panose="020B0004020202020204" pitchFamily="34" charset="0"/>
                        </a:rPr>
                        <a:t>Materiales y suministros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es-MX" sz="2400" b="0" i="0" u="none" strike="noStrike">
                          <a:solidFill>
                            <a:srgbClr val="000000"/>
                          </a:solidFill>
                          <a:effectLst/>
                          <a:latin typeface="Aptos Narrow" panose="020B0004020202020204" pitchFamily="34" charset="0"/>
                        </a:rPr>
                        <a:t>34,491,266.95</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9300323"/>
                  </a:ext>
                </a:extLst>
              </a:tr>
              <a:tr h="1266189">
                <a:tc>
                  <a:txBody>
                    <a:bodyPr/>
                    <a:lstStyle/>
                    <a:p>
                      <a:pPr algn="l" fontAlgn="b">
                        <a:buNone/>
                      </a:pPr>
                      <a:r>
                        <a:rPr lang="es-MX" sz="2400" b="0" i="0" u="none" strike="noStrike">
                          <a:solidFill>
                            <a:srgbClr val="000000"/>
                          </a:solidFill>
                          <a:effectLst/>
                          <a:latin typeface="Aptos Narrow" panose="020B0004020202020204" pitchFamily="34" charset="0"/>
                        </a:rPr>
                        <a:t>Transferencias, asignaciones, subsidios y otras ayudas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es-MX" sz="2400" b="0" i="0" u="none" strike="noStrike">
                          <a:solidFill>
                            <a:srgbClr val="000000"/>
                          </a:solidFill>
                          <a:effectLst/>
                          <a:latin typeface="Aptos Narrow" panose="020B0004020202020204" pitchFamily="34" charset="0"/>
                        </a:rPr>
                        <a:t>89,032,747.43</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36764897"/>
                  </a:ext>
                </a:extLst>
              </a:tr>
              <a:tr h="636124">
                <a:tc>
                  <a:txBody>
                    <a:bodyPr/>
                    <a:lstStyle/>
                    <a:p>
                      <a:pPr algn="l" fontAlgn="b">
                        <a:buNone/>
                      </a:pPr>
                      <a:r>
                        <a:rPr lang="es-MX" sz="2400" b="0" i="0" u="none" strike="noStrike">
                          <a:solidFill>
                            <a:srgbClr val="000000"/>
                          </a:solidFill>
                          <a:effectLst/>
                          <a:latin typeface="Aptos Narrow" panose="020B0004020202020204" pitchFamily="34" charset="0"/>
                        </a:rPr>
                        <a:t>Bienes muebles, inmuebles e intangibles</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es-MX" sz="2400" b="0" i="0" u="none" strike="noStrike">
                          <a:solidFill>
                            <a:srgbClr val="000000"/>
                          </a:solidFill>
                          <a:effectLst/>
                          <a:latin typeface="Aptos Narrow" panose="020B0004020202020204" pitchFamily="34" charset="0"/>
                        </a:rPr>
                        <a:t>43,040,902.17</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0772352"/>
                  </a:ext>
                </a:extLst>
              </a:tr>
              <a:tr h="321091">
                <a:tc>
                  <a:txBody>
                    <a:bodyPr/>
                    <a:lstStyle/>
                    <a:p>
                      <a:pPr algn="l" fontAlgn="b">
                        <a:buNone/>
                      </a:pPr>
                      <a:r>
                        <a:rPr lang="es-MX" sz="2400" b="0" i="0" u="none" strike="noStrike">
                          <a:solidFill>
                            <a:srgbClr val="000000"/>
                          </a:solidFill>
                          <a:effectLst/>
                          <a:latin typeface="Aptos Narrow" panose="020B0004020202020204" pitchFamily="34" charset="0"/>
                        </a:rPr>
                        <a:t>Inversión pública</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es-MX" sz="2400" b="0" i="0" u="none" strike="noStrike">
                          <a:solidFill>
                            <a:srgbClr val="000000"/>
                          </a:solidFill>
                          <a:effectLst/>
                          <a:latin typeface="Aptos Narrow" panose="020B0004020202020204" pitchFamily="34" charset="0"/>
                        </a:rPr>
                        <a:t>57,104,214.40</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5861167"/>
                  </a:ext>
                </a:extLst>
              </a:tr>
              <a:tr h="321091">
                <a:tc>
                  <a:txBody>
                    <a:bodyPr/>
                    <a:lstStyle/>
                    <a:p>
                      <a:pPr algn="l" fontAlgn="b">
                        <a:buNone/>
                      </a:pPr>
                      <a:r>
                        <a:rPr lang="es-MX" sz="2400" b="1" i="0" u="none" strike="noStrike" dirty="0">
                          <a:solidFill>
                            <a:srgbClr val="000000"/>
                          </a:solidFill>
                          <a:effectLst/>
                          <a:latin typeface="Aptos Narrow" panose="020B0004020202020204" pitchFamily="34" charset="0"/>
                        </a:rPr>
                        <a:t>Total</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buNone/>
                      </a:pPr>
                      <a:r>
                        <a:rPr lang="es-MX" sz="2400" b="1" i="0" u="none" strike="noStrike" dirty="0">
                          <a:solidFill>
                            <a:srgbClr val="000000"/>
                          </a:solidFill>
                          <a:effectLst/>
                          <a:latin typeface="Aptos Narrow" panose="020B0004020202020204" pitchFamily="34" charset="0"/>
                        </a:rPr>
                        <a:t>389,656,875.81</a:t>
                      </a:r>
                    </a:p>
                  </a:txBody>
                  <a:tcPr marL="7620" marR="7620" marT="762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9874123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4A81EA-3B57-0463-C515-57D9C5D132D3}"/>
              </a:ext>
            </a:extLst>
          </p:cNvPr>
          <p:cNvSpPr>
            <a:spLocks noGrp="1"/>
          </p:cNvSpPr>
          <p:nvPr>
            <p:ph type="title"/>
          </p:nvPr>
        </p:nvSpPr>
        <p:spPr/>
        <p:txBody>
          <a:bodyPr/>
          <a:lstStyle/>
          <a:p>
            <a:endParaRPr lang="es-MX" dirty="0"/>
          </a:p>
        </p:txBody>
      </p:sp>
      <p:sp>
        <p:nvSpPr>
          <p:cNvPr id="3" name="Marcador de texto 2">
            <a:extLst>
              <a:ext uri="{FF2B5EF4-FFF2-40B4-BE49-F238E27FC236}">
                <a16:creationId xmlns:a16="http://schemas.microsoft.com/office/drawing/2014/main" id="{ADFB9729-B1DE-F23A-6323-A453B513B4B9}"/>
              </a:ext>
            </a:extLst>
          </p:cNvPr>
          <p:cNvSpPr>
            <a:spLocks noGrp="1"/>
          </p:cNvSpPr>
          <p:nvPr>
            <p:ph type="body" idx="1"/>
          </p:nvPr>
        </p:nvSpPr>
        <p:spPr/>
        <p:txBody>
          <a:bodyPr/>
          <a:lstStyle/>
          <a:p>
            <a:endParaRPr lang="es-MX" dirty="0"/>
          </a:p>
        </p:txBody>
      </p:sp>
      <p:pic>
        <p:nvPicPr>
          <p:cNvPr id="4" name="Imagen 3">
            <a:extLst>
              <a:ext uri="{FF2B5EF4-FFF2-40B4-BE49-F238E27FC236}">
                <a16:creationId xmlns:a16="http://schemas.microsoft.com/office/drawing/2014/main" id="{2BA4E67E-9509-13DD-D760-7AF2265A9571}"/>
              </a:ext>
            </a:extLst>
          </p:cNvPr>
          <p:cNvPicPr>
            <a:picLocks noChangeAspect="1"/>
          </p:cNvPicPr>
          <p:nvPr/>
        </p:nvPicPr>
        <p:blipFill>
          <a:blip r:embed="rId2"/>
          <a:srcRect r="3106"/>
          <a:stretch>
            <a:fillRect/>
          </a:stretch>
        </p:blipFill>
        <p:spPr>
          <a:xfrm>
            <a:off x="0" y="0"/>
            <a:ext cx="15544800" cy="10058400"/>
          </a:xfrm>
          <a:prstGeom prst="rect">
            <a:avLst/>
          </a:prstGeom>
        </p:spPr>
      </p:pic>
    </p:spTree>
    <p:extLst>
      <p:ext uri="{BB962C8B-B14F-4D97-AF65-F5344CB8AC3E}">
        <p14:creationId xmlns:p14="http://schemas.microsoft.com/office/powerpoint/2010/main" val="25302936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3FE19-DE68-7049-CC1D-518B297C760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B1F38EE-3564-1366-1B66-8A1F9F00FA71}"/>
              </a:ext>
            </a:extLst>
          </p:cNvPr>
          <p:cNvSpPr txBox="1">
            <a:spLocks noGrp="1"/>
          </p:cNvSpPr>
          <p:nvPr>
            <p:ph type="title"/>
          </p:nvPr>
        </p:nvSpPr>
        <p:spPr>
          <a:xfrm>
            <a:off x="2895600" y="1029512"/>
            <a:ext cx="9753600" cy="874598"/>
          </a:xfrm>
          <a:prstGeom prst="rect">
            <a:avLst/>
          </a:prstGeom>
        </p:spPr>
        <p:txBody>
          <a:bodyPr vert="horz" wrap="square" lIns="0" tIns="12700" rIns="0" bIns="0" rtlCol="0">
            <a:spAutoFit/>
          </a:bodyPr>
          <a:lstStyle/>
          <a:p>
            <a:pPr marL="12700" algn="ctr">
              <a:lnSpc>
                <a:spcPct val="100000"/>
              </a:lnSpc>
              <a:spcBef>
                <a:spcPts val="100"/>
              </a:spcBef>
            </a:pPr>
            <a:r>
              <a:rPr lang="es-MX" spc="165" dirty="0"/>
              <a:t>Proceso del DCC con Dependencias y Entidades de la Universidad de Guanajuato.</a:t>
            </a:r>
          </a:p>
        </p:txBody>
      </p:sp>
      <p:sp>
        <p:nvSpPr>
          <p:cNvPr id="5" name="object 5">
            <a:extLst>
              <a:ext uri="{FF2B5EF4-FFF2-40B4-BE49-F238E27FC236}">
                <a16:creationId xmlns:a16="http://schemas.microsoft.com/office/drawing/2014/main" id="{6BC56251-FC8F-299B-AE3E-12F4329478BC}"/>
              </a:ext>
            </a:extLst>
          </p:cNvPr>
          <p:cNvSpPr/>
          <p:nvPr/>
        </p:nvSpPr>
        <p:spPr>
          <a:xfrm>
            <a:off x="6242398" y="9133199"/>
            <a:ext cx="3060065" cy="0"/>
          </a:xfrm>
          <a:custGeom>
            <a:avLst/>
            <a:gdLst/>
            <a:ahLst/>
            <a:cxnLst/>
            <a:rect l="l" t="t" r="r" b="b"/>
            <a:pathLst>
              <a:path w="3060065">
                <a:moveTo>
                  <a:pt x="3060001" y="0"/>
                </a:moveTo>
                <a:lnTo>
                  <a:pt x="0" y="0"/>
                </a:lnTo>
              </a:path>
            </a:pathLst>
          </a:custGeom>
          <a:ln w="6350">
            <a:solidFill>
              <a:srgbClr val="123358"/>
            </a:solidFill>
          </a:ln>
        </p:spPr>
        <p:txBody>
          <a:bodyPr wrap="square" lIns="0" tIns="0" rIns="0" bIns="0" rtlCol="0"/>
          <a:lstStyle/>
          <a:p>
            <a:endParaRPr dirty="0"/>
          </a:p>
        </p:txBody>
      </p:sp>
      <p:sp>
        <p:nvSpPr>
          <p:cNvPr id="40" name="object 40">
            <a:extLst>
              <a:ext uri="{FF2B5EF4-FFF2-40B4-BE49-F238E27FC236}">
                <a16:creationId xmlns:a16="http://schemas.microsoft.com/office/drawing/2014/main" id="{98C2B931-B8D1-06AE-BD79-B48B1688E63B}"/>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spc="210" dirty="0"/>
              <a:t>UNIVERSID</a:t>
            </a:r>
            <a:r>
              <a:rPr spc="-100" dirty="0"/>
              <a:t> </a:t>
            </a:r>
            <a:r>
              <a:rPr spc="120" dirty="0"/>
              <a:t>AD</a:t>
            </a:r>
            <a:r>
              <a:rPr spc="490" dirty="0"/>
              <a:t> </a:t>
            </a:r>
            <a:r>
              <a:rPr spc="120" dirty="0"/>
              <a:t>DE</a:t>
            </a:r>
            <a:r>
              <a:rPr spc="484" dirty="0"/>
              <a:t> </a:t>
            </a:r>
            <a:r>
              <a:rPr spc="120" dirty="0"/>
              <a:t>GU</a:t>
            </a:r>
            <a:r>
              <a:rPr spc="-100" dirty="0"/>
              <a:t> </a:t>
            </a:r>
            <a:r>
              <a:rPr spc="190" dirty="0"/>
              <a:t>ANAJU</a:t>
            </a:r>
            <a:r>
              <a:rPr spc="-105" dirty="0"/>
              <a:t> </a:t>
            </a:r>
            <a:r>
              <a:rPr dirty="0"/>
              <a:t>A</a:t>
            </a:r>
            <a:r>
              <a:rPr spc="-145" dirty="0"/>
              <a:t> </a:t>
            </a:r>
            <a:r>
              <a:rPr dirty="0"/>
              <a:t>T</a:t>
            </a:r>
            <a:r>
              <a:rPr spc="-105" dirty="0"/>
              <a:t> </a:t>
            </a:r>
            <a:r>
              <a:rPr spc="-50" dirty="0"/>
              <a:t>O</a:t>
            </a:r>
          </a:p>
        </p:txBody>
      </p:sp>
      <p:sp>
        <p:nvSpPr>
          <p:cNvPr id="3" name="Marcador de número de diapositiva 2">
            <a:extLst>
              <a:ext uri="{FF2B5EF4-FFF2-40B4-BE49-F238E27FC236}">
                <a16:creationId xmlns:a16="http://schemas.microsoft.com/office/drawing/2014/main" id="{A0EA7D5C-F40F-1C47-53B4-EDA89E5E2F3C}"/>
              </a:ext>
            </a:extLst>
          </p:cNvPr>
          <p:cNvSpPr>
            <a:spLocks noGrp="1"/>
          </p:cNvSpPr>
          <p:nvPr>
            <p:ph type="sldNum" sz="quarter" idx="7"/>
          </p:nvPr>
        </p:nvSpPr>
        <p:spPr/>
        <p:txBody>
          <a:bodyPr/>
          <a:lstStyle/>
          <a:p>
            <a:fld id="{B6F15528-21DE-4FAA-801E-634DDDAF4B2B}" type="slidenum">
              <a:rPr lang="es-MX" smtClean="0"/>
              <a:t>20</a:t>
            </a:fld>
            <a:endParaRPr lang="es-MX" dirty="0"/>
          </a:p>
        </p:txBody>
      </p:sp>
      <p:graphicFrame>
        <p:nvGraphicFramePr>
          <p:cNvPr id="9" name="Diagrama 8">
            <a:extLst>
              <a:ext uri="{FF2B5EF4-FFF2-40B4-BE49-F238E27FC236}">
                <a16:creationId xmlns:a16="http://schemas.microsoft.com/office/drawing/2014/main" id="{AA1486C2-DD4F-B478-8446-E6B714238984}"/>
              </a:ext>
            </a:extLst>
          </p:cNvPr>
          <p:cNvGraphicFramePr/>
          <p:nvPr>
            <p:extLst>
              <p:ext uri="{D42A27DB-BD31-4B8C-83A1-F6EECF244321}">
                <p14:modId xmlns:p14="http://schemas.microsoft.com/office/powerpoint/2010/main" val="3939877157"/>
              </p:ext>
            </p:extLst>
          </p:nvPr>
        </p:nvGraphicFramePr>
        <p:xfrm>
          <a:off x="1676400" y="2002572"/>
          <a:ext cx="12268200" cy="68366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11673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8F91C-FC92-013B-CC2B-59DD216AC4B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B371E40-3052-1B44-944D-7A3C55C259C6}"/>
              </a:ext>
            </a:extLst>
          </p:cNvPr>
          <p:cNvSpPr txBox="1">
            <a:spLocks noGrp="1"/>
          </p:cNvSpPr>
          <p:nvPr>
            <p:ph type="title"/>
          </p:nvPr>
        </p:nvSpPr>
        <p:spPr>
          <a:xfrm>
            <a:off x="2895600" y="703344"/>
            <a:ext cx="9753600" cy="443711"/>
          </a:xfrm>
          <a:prstGeom prst="rect">
            <a:avLst/>
          </a:prstGeom>
        </p:spPr>
        <p:txBody>
          <a:bodyPr vert="horz" wrap="square" lIns="0" tIns="12700" rIns="0" bIns="0" rtlCol="0">
            <a:spAutoFit/>
          </a:bodyPr>
          <a:lstStyle/>
          <a:p>
            <a:pPr marL="12700" algn="ctr">
              <a:lnSpc>
                <a:spcPct val="100000"/>
              </a:lnSpc>
              <a:spcBef>
                <a:spcPts val="100"/>
              </a:spcBef>
            </a:pPr>
            <a:r>
              <a:rPr lang="es-MX" spc="165" dirty="0"/>
              <a:t>Casos de proveedores </a:t>
            </a:r>
          </a:p>
        </p:txBody>
      </p:sp>
      <p:sp>
        <p:nvSpPr>
          <p:cNvPr id="5" name="object 5">
            <a:extLst>
              <a:ext uri="{FF2B5EF4-FFF2-40B4-BE49-F238E27FC236}">
                <a16:creationId xmlns:a16="http://schemas.microsoft.com/office/drawing/2014/main" id="{C1844C02-ADD9-90FB-60FA-022AAF9AD7E5}"/>
              </a:ext>
            </a:extLst>
          </p:cNvPr>
          <p:cNvSpPr/>
          <p:nvPr/>
        </p:nvSpPr>
        <p:spPr>
          <a:xfrm>
            <a:off x="6242398" y="9133199"/>
            <a:ext cx="3060065" cy="0"/>
          </a:xfrm>
          <a:custGeom>
            <a:avLst/>
            <a:gdLst/>
            <a:ahLst/>
            <a:cxnLst/>
            <a:rect l="l" t="t" r="r" b="b"/>
            <a:pathLst>
              <a:path w="3060065">
                <a:moveTo>
                  <a:pt x="3060001" y="0"/>
                </a:moveTo>
                <a:lnTo>
                  <a:pt x="0" y="0"/>
                </a:lnTo>
              </a:path>
            </a:pathLst>
          </a:custGeom>
          <a:ln w="6350">
            <a:solidFill>
              <a:srgbClr val="123358"/>
            </a:solidFill>
          </a:ln>
        </p:spPr>
        <p:txBody>
          <a:bodyPr wrap="square" lIns="0" tIns="0" rIns="0" bIns="0" rtlCol="0"/>
          <a:lstStyle/>
          <a:p>
            <a:endParaRPr dirty="0"/>
          </a:p>
        </p:txBody>
      </p:sp>
      <p:sp>
        <p:nvSpPr>
          <p:cNvPr id="40" name="object 40">
            <a:extLst>
              <a:ext uri="{FF2B5EF4-FFF2-40B4-BE49-F238E27FC236}">
                <a16:creationId xmlns:a16="http://schemas.microsoft.com/office/drawing/2014/main" id="{4FADFEB7-369D-87D1-CF15-C3391F8AA308}"/>
              </a:ext>
            </a:extLst>
          </p:cNvPr>
          <p:cNvSpPr txBox="1">
            <a:spLocks noGrp="1"/>
          </p:cNvSpPr>
          <p:nvPr>
            <p:ph type="ftr" sz="quarter" idx="5"/>
          </p:nvPr>
        </p:nvSpPr>
        <p:spPr>
          <a:xfrm>
            <a:off x="6236399" y="9248085"/>
            <a:ext cx="3822001" cy="187872"/>
          </a:xfrm>
          <a:prstGeom prst="rect">
            <a:avLst/>
          </a:prstGeom>
        </p:spPr>
        <p:txBody>
          <a:bodyPr vert="horz" wrap="square" lIns="0" tIns="3175" rIns="0" bIns="0" rtlCol="0">
            <a:spAutoFit/>
          </a:bodyPr>
          <a:lstStyle/>
          <a:p>
            <a:pPr marL="12700">
              <a:lnSpc>
                <a:spcPct val="100000"/>
              </a:lnSpc>
              <a:spcBef>
                <a:spcPts val="25"/>
              </a:spcBef>
            </a:pPr>
            <a:r>
              <a:rPr spc="210" dirty="0"/>
              <a:t>UNIVERSID</a:t>
            </a:r>
            <a:r>
              <a:rPr spc="-100" dirty="0"/>
              <a:t> </a:t>
            </a:r>
            <a:r>
              <a:rPr spc="120" dirty="0"/>
              <a:t>AD</a:t>
            </a:r>
            <a:r>
              <a:rPr spc="490" dirty="0"/>
              <a:t> </a:t>
            </a:r>
            <a:r>
              <a:rPr spc="120" dirty="0"/>
              <a:t>DE</a:t>
            </a:r>
            <a:r>
              <a:rPr spc="484" dirty="0"/>
              <a:t> </a:t>
            </a:r>
            <a:r>
              <a:rPr spc="120" dirty="0"/>
              <a:t>GU</a:t>
            </a:r>
            <a:r>
              <a:rPr spc="-100" dirty="0"/>
              <a:t> </a:t>
            </a:r>
            <a:r>
              <a:rPr spc="190" dirty="0"/>
              <a:t>ANAJU</a:t>
            </a:r>
            <a:r>
              <a:rPr spc="-105" dirty="0"/>
              <a:t> </a:t>
            </a:r>
            <a:r>
              <a:rPr dirty="0"/>
              <a:t>A</a:t>
            </a:r>
            <a:r>
              <a:rPr spc="-145" dirty="0"/>
              <a:t> </a:t>
            </a:r>
            <a:r>
              <a:rPr dirty="0"/>
              <a:t>T</a:t>
            </a:r>
            <a:r>
              <a:rPr spc="-105" dirty="0"/>
              <a:t> </a:t>
            </a:r>
            <a:r>
              <a:rPr spc="-50" dirty="0"/>
              <a:t>O</a:t>
            </a:r>
          </a:p>
        </p:txBody>
      </p:sp>
      <p:sp>
        <p:nvSpPr>
          <p:cNvPr id="3" name="Marcador de número de diapositiva 2">
            <a:extLst>
              <a:ext uri="{FF2B5EF4-FFF2-40B4-BE49-F238E27FC236}">
                <a16:creationId xmlns:a16="http://schemas.microsoft.com/office/drawing/2014/main" id="{66E21EFC-B1B4-C7A8-A7FC-5DBAF23108B4}"/>
              </a:ext>
            </a:extLst>
          </p:cNvPr>
          <p:cNvSpPr>
            <a:spLocks noGrp="1"/>
          </p:cNvSpPr>
          <p:nvPr>
            <p:ph type="sldNum" sz="quarter" idx="7"/>
          </p:nvPr>
        </p:nvSpPr>
        <p:spPr/>
        <p:txBody>
          <a:bodyPr/>
          <a:lstStyle/>
          <a:p>
            <a:fld id="{B6F15528-21DE-4FAA-801E-634DDDAF4B2B}" type="slidenum">
              <a:rPr lang="es-MX" smtClean="0"/>
              <a:t>21</a:t>
            </a:fld>
            <a:endParaRPr lang="es-MX" dirty="0"/>
          </a:p>
        </p:txBody>
      </p:sp>
      <p:graphicFrame>
        <p:nvGraphicFramePr>
          <p:cNvPr id="4" name="Diagrama 3">
            <a:extLst>
              <a:ext uri="{FF2B5EF4-FFF2-40B4-BE49-F238E27FC236}">
                <a16:creationId xmlns:a16="http://schemas.microsoft.com/office/drawing/2014/main" id="{D6C2B717-2AA7-CC14-FC6D-D54DB7229DC4}"/>
              </a:ext>
            </a:extLst>
          </p:cNvPr>
          <p:cNvGraphicFramePr/>
          <p:nvPr/>
        </p:nvGraphicFramePr>
        <p:xfrm>
          <a:off x="2171700" y="1147055"/>
          <a:ext cx="11201400" cy="74167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8965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77E78125-05DF-9F01-0F5F-AFE9A7032C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00" y="-25400"/>
            <a:ext cx="15544800" cy="10058400"/>
          </a:xfrm>
          <a:prstGeom prst="rect">
            <a:avLst/>
          </a:prstGeom>
        </p:spPr>
      </p:pic>
      <p:sp>
        <p:nvSpPr>
          <p:cNvPr id="8" name="object 2">
            <a:extLst>
              <a:ext uri="{FF2B5EF4-FFF2-40B4-BE49-F238E27FC236}">
                <a16:creationId xmlns:a16="http://schemas.microsoft.com/office/drawing/2014/main" id="{94062E9C-4D83-E426-FCE0-72BC4335B342}"/>
              </a:ext>
            </a:extLst>
          </p:cNvPr>
          <p:cNvSpPr txBox="1">
            <a:spLocks noGrp="1"/>
          </p:cNvSpPr>
          <p:nvPr>
            <p:ph type="title"/>
          </p:nvPr>
        </p:nvSpPr>
        <p:spPr>
          <a:xfrm>
            <a:off x="762000" y="2895600"/>
            <a:ext cx="13106400" cy="5552802"/>
          </a:xfrm>
          <a:prstGeom prst="rect">
            <a:avLst/>
          </a:prstGeom>
        </p:spPr>
        <p:txBody>
          <a:bodyPr vert="horz" wrap="square" lIns="0" tIns="12700" rIns="0" bIns="0" rtlCol="0">
            <a:spAutoFit/>
          </a:bodyPr>
          <a:lstStyle/>
          <a:p>
            <a:pPr marL="12700" algn="ctr">
              <a:lnSpc>
                <a:spcPct val="100000"/>
              </a:lnSpc>
              <a:spcBef>
                <a:spcPts val="100"/>
              </a:spcBef>
            </a:pPr>
            <a:r>
              <a:rPr lang="es-MX" sz="8000" spc="195" dirty="0">
                <a:latin typeface="Agency FB" panose="020B0503020202020204" pitchFamily="34" charset="0"/>
              </a:rPr>
              <a:t>Departamento de Tesorería Jornadas de Capacitación 2026.</a:t>
            </a:r>
            <a:br>
              <a:rPr lang="es-MX" sz="8000" spc="195" dirty="0">
                <a:latin typeface="Agency FB" panose="020B0503020202020204" pitchFamily="34" charset="0"/>
              </a:rPr>
            </a:br>
            <a:r>
              <a:rPr lang="es-MX" sz="4000" spc="195" dirty="0">
                <a:latin typeface="Agency FB" panose="020B0503020202020204" pitchFamily="34" charset="0"/>
              </a:rPr>
              <a:t> </a:t>
            </a:r>
            <a:br>
              <a:rPr lang="es-MX" sz="8000" spc="195" dirty="0">
                <a:latin typeface="Agency FB" panose="020B0503020202020204" pitchFamily="34" charset="0"/>
              </a:rPr>
            </a:br>
            <a:r>
              <a:rPr lang="es-MX" sz="8000" spc="195" dirty="0">
                <a:latin typeface="Agency FB" panose="020B0503020202020204" pitchFamily="34" charset="0"/>
              </a:rPr>
              <a:t>ACTIVIDADES/SERVICIOS</a:t>
            </a:r>
            <a:br>
              <a:rPr lang="es-MX" sz="8000" spc="195" dirty="0">
                <a:latin typeface="Agency FB" panose="020B0503020202020204" pitchFamily="34" charset="0"/>
              </a:rPr>
            </a:br>
            <a:endParaRPr sz="8000" spc="195" dirty="0"/>
          </a:p>
        </p:txBody>
      </p:sp>
    </p:spTree>
    <p:extLst>
      <p:ext uri="{BB962C8B-B14F-4D97-AF65-F5344CB8AC3E}">
        <p14:creationId xmlns:p14="http://schemas.microsoft.com/office/powerpoint/2010/main" val="3734068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a 8">
            <a:extLst>
              <a:ext uri="{FF2B5EF4-FFF2-40B4-BE49-F238E27FC236}">
                <a16:creationId xmlns:a16="http://schemas.microsoft.com/office/drawing/2014/main" id="{7037081A-4110-F402-4456-D5D6BFE0C407}"/>
              </a:ext>
            </a:extLst>
          </p:cNvPr>
          <p:cNvGraphicFramePr/>
          <p:nvPr>
            <p:extLst>
              <p:ext uri="{D42A27DB-BD31-4B8C-83A1-F6EECF244321}">
                <p14:modId xmlns:p14="http://schemas.microsoft.com/office/powerpoint/2010/main" val="601546675"/>
              </p:ext>
            </p:extLst>
          </p:nvPr>
        </p:nvGraphicFramePr>
        <p:xfrm>
          <a:off x="990600" y="762000"/>
          <a:ext cx="13563600" cy="896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61850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F157B3-521C-DCB6-A043-0CDB6C1FDFD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89B9970D-343C-9101-3EF2-536BD31D19C7}"/>
              </a:ext>
            </a:extLst>
          </p:cNvPr>
          <p:cNvSpPr>
            <a:spLocks noGrp="1"/>
          </p:cNvSpPr>
          <p:nvPr>
            <p:ph type="title"/>
          </p:nvPr>
        </p:nvSpPr>
        <p:spPr>
          <a:xfrm>
            <a:off x="829433" y="304800"/>
            <a:ext cx="13885934" cy="914400"/>
          </a:xfrm>
        </p:spPr>
        <p:txBody>
          <a:bodyPr anchor="b">
            <a:normAutofit/>
          </a:bodyPr>
          <a:lstStyle/>
          <a:p>
            <a:pPr algn="ctr"/>
            <a:r>
              <a:rPr lang="es-MX" sz="3200" dirty="0"/>
              <a:t>CFF Y CRI/ FONDOS UG</a:t>
            </a:r>
          </a:p>
        </p:txBody>
      </p:sp>
      <p:sp>
        <p:nvSpPr>
          <p:cNvPr id="4" name="CuadroTexto 3">
            <a:extLst>
              <a:ext uri="{FF2B5EF4-FFF2-40B4-BE49-F238E27FC236}">
                <a16:creationId xmlns:a16="http://schemas.microsoft.com/office/drawing/2014/main" id="{E49B9FF1-3AC8-408A-015C-D4B4410C5607}"/>
              </a:ext>
            </a:extLst>
          </p:cNvPr>
          <p:cNvSpPr txBox="1"/>
          <p:nvPr/>
        </p:nvSpPr>
        <p:spPr>
          <a:xfrm>
            <a:off x="660400" y="1447800"/>
            <a:ext cx="14029567" cy="8859156"/>
          </a:xfrm>
          <a:prstGeom prst="rect">
            <a:avLst/>
          </a:prstGeom>
          <a:noFill/>
        </p:spPr>
        <p:txBody>
          <a:bodyPr wrap="square">
            <a:spAutoFit/>
          </a:bodyPr>
          <a:lstStyle/>
          <a:p>
            <a:pPr algn="just">
              <a:lnSpc>
                <a:spcPct val="107000"/>
              </a:lnSpc>
              <a:spcAft>
                <a:spcPts val="800"/>
              </a:spcAft>
              <a:buNone/>
            </a:pPr>
            <a:r>
              <a:rPr lang="es-MX" sz="2800" b="1" dirty="0">
                <a:effectLst/>
                <a:latin typeface="+mn-lt"/>
                <a:ea typeface="Calibri" panose="020F0502020204030204" pitchFamily="34" charset="0"/>
                <a:cs typeface="Times New Roman" panose="02020603050405020304" pitchFamily="18" charset="0"/>
              </a:rPr>
              <a:t>Catalogo por Fuentes de Financiamiento:</a:t>
            </a:r>
            <a:endParaRPr lang="es-MX" sz="2400" dirty="0">
              <a:effectLst/>
              <a:latin typeface="+mn-lt"/>
              <a:ea typeface="Calibri" panose="020F0502020204030204" pitchFamily="34" charset="0"/>
              <a:cs typeface="Times New Roman" panose="02020603050405020304" pitchFamily="18" charset="0"/>
            </a:endParaRPr>
          </a:p>
          <a:p>
            <a:pPr marL="342900" lvl="0" indent="-342900" algn="just">
              <a:lnSpc>
                <a:spcPct val="110000"/>
              </a:lnSpc>
              <a:spcAft>
                <a:spcPts val="600"/>
              </a:spcAft>
              <a:buFont typeface="+mj-lt"/>
              <a:buAutoNum type="arabicPeriod"/>
            </a:pPr>
            <a:r>
              <a:rPr lang="es-MX" sz="2800" dirty="0">
                <a:effectLst/>
                <a:latin typeface="+mn-lt"/>
                <a:ea typeface="Times New Roman" panose="02020603050405020304" pitchFamily="18" charset="0"/>
                <a:cs typeface="Times New Roman" panose="02020603050405020304" pitchFamily="18" charset="0"/>
              </a:rPr>
              <a:t>No Etiquetado</a:t>
            </a:r>
            <a:endParaRPr lang="es-MX" sz="2000" dirty="0">
              <a:effectLst/>
              <a:latin typeface="+mn-lt"/>
              <a:ea typeface="Times New Roman" panose="02020603050405020304" pitchFamily="18" charset="0"/>
              <a:cs typeface="Times New Roman" panose="02020603050405020304" pitchFamily="18" charset="0"/>
            </a:endParaRPr>
          </a:p>
          <a:p>
            <a:pPr marL="457200" algn="just">
              <a:lnSpc>
                <a:spcPct val="107000"/>
              </a:lnSpc>
              <a:spcAft>
                <a:spcPts val="800"/>
              </a:spcAft>
              <a:buNone/>
            </a:pPr>
            <a:r>
              <a:rPr lang="es-MX" sz="2800" dirty="0">
                <a:effectLst/>
                <a:latin typeface="+mn-lt"/>
                <a:ea typeface="Calibri" panose="020F0502020204030204" pitchFamily="34" charset="0"/>
                <a:cs typeface="Times New Roman" panose="02020603050405020304" pitchFamily="18" charset="0"/>
              </a:rPr>
              <a:t>11. Recursos Fiscales</a:t>
            </a:r>
            <a:endParaRPr lang="es-MX" sz="2400" dirty="0">
              <a:effectLst/>
              <a:latin typeface="+mn-lt"/>
              <a:ea typeface="Calibri" panose="020F0502020204030204" pitchFamily="34" charset="0"/>
              <a:cs typeface="Times New Roman" panose="02020603050405020304" pitchFamily="18" charset="0"/>
            </a:endParaRPr>
          </a:p>
          <a:p>
            <a:pPr lvl="0" algn="just">
              <a:lnSpc>
                <a:spcPct val="110000"/>
              </a:lnSpc>
              <a:spcAft>
                <a:spcPts val="600"/>
              </a:spcAft>
            </a:pPr>
            <a:r>
              <a:rPr lang="es-MX" sz="2800" dirty="0">
                <a:latin typeface="+mn-lt"/>
                <a:ea typeface="Times New Roman" panose="02020603050405020304" pitchFamily="18" charset="0"/>
                <a:cs typeface="Times New Roman" panose="02020603050405020304" pitchFamily="18" charset="0"/>
              </a:rPr>
              <a:t>2. E</a:t>
            </a:r>
            <a:r>
              <a:rPr lang="es-MX" sz="2800" dirty="0">
                <a:effectLst/>
                <a:latin typeface="+mn-lt"/>
                <a:ea typeface="Times New Roman" panose="02020603050405020304" pitchFamily="18" charset="0"/>
                <a:cs typeface="Times New Roman" panose="02020603050405020304" pitchFamily="18" charset="0"/>
              </a:rPr>
              <a:t>tiquetado</a:t>
            </a:r>
            <a:endParaRPr lang="es-MX" sz="2000" dirty="0">
              <a:effectLst/>
              <a:latin typeface="+mn-lt"/>
              <a:ea typeface="Times New Roman" panose="02020603050405020304" pitchFamily="18" charset="0"/>
              <a:cs typeface="Times New Roman" panose="02020603050405020304" pitchFamily="18" charset="0"/>
            </a:endParaRPr>
          </a:p>
          <a:p>
            <a:pPr marL="457200" algn="just">
              <a:lnSpc>
                <a:spcPct val="107000"/>
              </a:lnSpc>
              <a:spcAft>
                <a:spcPts val="800"/>
              </a:spcAft>
              <a:buNone/>
            </a:pPr>
            <a:r>
              <a:rPr lang="es-MX" sz="2800" dirty="0">
                <a:effectLst/>
                <a:latin typeface="+mn-lt"/>
                <a:ea typeface="Calibri" panose="020F0502020204030204" pitchFamily="34" charset="0"/>
                <a:cs typeface="Times New Roman" panose="02020603050405020304" pitchFamily="18" charset="0"/>
              </a:rPr>
              <a:t>25. Recursos Federales</a:t>
            </a:r>
            <a:endParaRPr lang="es-MX" sz="24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buNone/>
            </a:pPr>
            <a:r>
              <a:rPr lang="es-MX" sz="2800" dirty="0">
                <a:effectLst/>
                <a:latin typeface="+mn-lt"/>
                <a:ea typeface="Calibri" panose="020F0502020204030204" pitchFamily="34" charset="0"/>
                <a:cs typeface="Times New Roman" panose="02020603050405020304" pitchFamily="18" charset="0"/>
              </a:rPr>
              <a:t> </a:t>
            </a:r>
            <a:endParaRPr lang="es-MX" sz="24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buNone/>
            </a:pPr>
            <a:r>
              <a:rPr lang="es-MX" sz="2800" b="1" dirty="0">
                <a:effectLst/>
                <a:latin typeface="+mn-lt"/>
                <a:ea typeface="Calibri" panose="020F0502020204030204" pitchFamily="34" charset="0"/>
                <a:cs typeface="Times New Roman" panose="02020603050405020304" pitchFamily="18" charset="0"/>
              </a:rPr>
              <a:t>Clasificador por Rubro de Ingresos:</a:t>
            </a:r>
            <a:endParaRPr lang="es-MX" sz="24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buNone/>
            </a:pPr>
            <a:r>
              <a:rPr lang="es-MX" sz="2800" dirty="0">
                <a:effectLst/>
                <a:latin typeface="+mn-lt"/>
                <a:ea typeface="Calibri" panose="020F0502020204030204" pitchFamily="34" charset="0"/>
                <a:cs typeface="Times New Roman" panose="02020603050405020304" pitchFamily="18" charset="0"/>
              </a:rPr>
              <a:t>    51. Productos</a:t>
            </a:r>
            <a:endParaRPr lang="es-MX" sz="24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buNone/>
            </a:pPr>
            <a:r>
              <a:rPr lang="es-MX" sz="2800" dirty="0">
                <a:effectLst/>
                <a:latin typeface="+mn-lt"/>
                <a:ea typeface="Calibri" panose="020F0502020204030204" pitchFamily="34" charset="0"/>
                <a:cs typeface="Times New Roman" panose="02020603050405020304" pitchFamily="18" charset="0"/>
              </a:rPr>
              <a:t>    78. Ingresos por Venta de Bienes y Prestación de Servicios de los Poderes Legislativo y Judicial, y de los Órganos Autónomos.</a:t>
            </a:r>
            <a:endParaRPr lang="es-MX" sz="24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buNone/>
            </a:pPr>
            <a:r>
              <a:rPr lang="es-MX" sz="2800" dirty="0">
                <a:effectLst/>
                <a:latin typeface="+mn-lt"/>
                <a:ea typeface="Calibri" panose="020F0502020204030204" pitchFamily="34" charset="0"/>
                <a:cs typeface="Times New Roman" panose="02020603050405020304" pitchFamily="18" charset="0"/>
              </a:rPr>
              <a:t>    91. Transferencias y Asignaciones</a:t>
            </a:r>
            <a:endParaRPr lang="es-MX" sz="24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buNone/>
            </a:pPr>
            <a:r>
              <a:rPr lang="es-MX" sz="2800" dirty="0">
                <a:effectLst/>
                <a:latin typeface="+mn-lt"/>
                <a:ea typeface="Calibri" panose="020F0502020204030204" pitchFamily="34" charset="0"/>
                <a:cs typeface="Times New Roman" panose="02020603050405020304" pitchFamily="18" charset="0"/>
              </a:rPr>
              <a:t>    93. Subsidios y Subvenciones</a:t>
            </a:r>
            <a:endParaRPr lang="es-MX" sz="24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buNone/>
            </a:pPr>
            <a:r>
              <a:rPr lang="es-MX" sz="2800" dirty="0">
                <a:effectLst/>
                <a:latin typeface="+mn-lt"/>
                <a:ea typeface="Calibri" panose="020F0502020204030204" pitchFamily="34" charset="0"/>
                <a:cs typeface="Times New Roman" panose="02020603050405020304" pitchFamily="18" charset="0"/>
              </a:rPr>
              <a:t> </a:t>
            </a:r>
            <a:endParaRPr lang="es-MX" sz="24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buNone/>
            </a:pPr>
            <a:r>
              <a:rPr lang="es-MX" sz="2800" b="1" dirty="0">
                <a:effectLst/>
                <a:latin typeface="+mn-lt"/>
                <a:ea typeface="Calibri" panose="020F0502020204030204" pitchFamily="34" charset="0"/>
                <a:cs typeface="Times New Roman" panose="02020603050405020304" pitchFamily="18" charset="0"/>
              </a:rPr>
              <a:t>Fondos UG</a:t>
            </a:r>
            <a:endParaRPr lang="es-MX" sz="24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buNone/>
            </a:pPr>
            <a:r>
              <a:rPr lang="es-MX" sz="2800" dirty="0">
                <a:effectLst/>
                <a:latin typeface="+mn-lt"/>
                <a:ea typeface="Calibri" panose="020F0502020204030204" pitchFamily="34" charset="0"/>
                <a:cs typeface="Times New Roman" panose="02020603050405020304" pitchFamily="18" charset="0"/>
              </a:rPr>
              <a:t>1126780106			1126911501			</a:t>
            </a:r>
            <a:r>
              <a:rPr lang="es-MX" sz="2800" dirty="0">
                <a:latin typeface="+mn-lt"/>
                <a:ea typeface="Calibri" panose="020F0502020204030204" pitchFamily="34" charset="0"/>
                <a:cs typeface="Times New Roman" panose="02020603050405020304" pitchFamily="18" charset="0"/>
              </a:rPr>
              <a:t>25</a:t>
            </a:r>
            <a:r>
              <a:rPr lang="es-MX" sz="2800" dirty="0">
                <a:effectLst/>
                <a:latin typeface="+mn-lt"/>
                <a:ea typeface="Calibri" panose="020F0502020204030204" pitchFamily="34" charset="0"/>
                <a:cs typeface="Times New Roman" panose="02020603050405020304" pitchFamily="18" charset="0"/>
              </a:rPr>
              <a:t>26930101</a:t>
            </a:r>
            <a:endParaRPr lang="es-MX" sz="2400" dirty="0">
              <a:effectLst/>
              <a:latin typeface="+mn-lt"/>
              <a:ea typeface="Calibri" panose="020F0502020204030204" pitchFamily="34" charset="0"/>
              <a:cs typeface="Times New Roman" panose="02020603050405020304" pitchFamily="18" charset="0"/>
            </a:endParaRPr>
          </a:p>
          <a:p>
            <a:pPr algn="just">
              <a:lnSpc>
                <a:spcPct val="107000"/>
              </a:lnSpc>
              <a:spcAft>
                <a:spcPts val="800"/>
              </a:spcAft>
              <a:buNone/>
            </a:pPr>
            <a:r>
              <a:rPr lang="es-MX" sz="2800" dirty="0">
                <a:effectLst/>
                <a:latin typeface="+mn-lt"/>
                <a:ea typeface="Calibri" panose="020F0502020204030204" pitchFamily="34" charset="0"/>
                <a:cs typeface="Times New Roman" panose="02020603050405020304" pitchFamily="18" charset="0"/>
              </a:rPr>
              <a:t> </a:t>
            </a:r>
            <a:endParaRPr lang="es-MX" sz="2400" dirty="0">
              <a:effectLst/>
              <a:latin typeface="+mn-lt"/>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CF0C2F30-80DC-6203-48C1-76C7FB0EBD96}"/>
              </a:ext>
            </a:extLst>
          </p:cNvPr>
          <p:cNvSpPr/>
          <p:nvPr/>
        </p:nvSpPr>
        <p:spPr>
          <a:xfrm>
            <a:off x="11811000" y="7817703"/>
            <a:ext cx="3073400" cy="830997"/>
          </a:xfrm>
          <a:prstGeom prst="rect">
            <a:avLst/>
          </a:prstGeom>
          <a:noFill/>
        </p:spPr>
        <p:txBody>
          <a:bodyPr wrap="square" lIns="91440" tIns="45720" rIns="91440" bIns="45720">
            <a:spAutoFit/>
          </a:bodyPr>
          <a:lstStyle/>
          <a:p>
            <a:pPr algn="ctr"/>
            <a:r>
              <a:rPr lang="es-ES" sz="2400" b="1" cap="none" spc="0" dirty="0">
                <a:ln w="22225">
                  <a:solidFill>
                    <a:schemeClr val="accent2"/>
                  </a:solidFill>
                  <a:prstDash val="solid"/>
                </a:ln>
                <a:solidFill>
                  <a:schemeClr val="accent2">
                    <a:lumMod val="40000"/>
                    <a:lumOff val="60000"/>
                  </a:schemeClr>
                </a:solidFill>
                <a:effectLst/>
                <a:hlinkClick r:id="rId2" action="ppaction://hlinksldjump"/>
              </a:rPr>
              <a:t>Regresar al menú principal</a:t>
            </a:r>
            <a:endParaRPr lang="es-ES" sz="2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373456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2D51E-4AE4-6B94-6F29-AE4ACC6562A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099D484-57BD-8C18-5497-242892E4156A}"/>
              </a:ext>
            </a:extLst>
          </p:cNvPr>
          <p:cNvSpPr>
            <a:spLocks noGrp="1"/>
          </p:cNvSpPr>
          <p:nvPr>
            <p:ph type="title"/>
          </p:nvPr>
        </p:nvSpPr>
        <p:spPr>
          <a:xfrm>
            <a:off x="829433" y="304800"/>
            <a:ext cx="13885934" cy="914400"/>
          </a:xfrm>
        </p:spPr>
        <p:txBody>
          <a:bodyPr anchor="b">
            <a:normAutofit/>
          </a:bodyPr>
          <a:lstStyle/>
          <a:p>
            <a:pPr algn="ctr"/>
            <a:r>
              <a:rPr lang="es-MX" sz="3200" dirty="0"/>
              <a:t>REEMBOLSOS DE INGRESOS</a:t>
            </a:r>
          </a:p>
        </p:txBody>
      </p:sp>
      <p:sp>
        <p:nvSpPr>
          <p:cNvPr id="6" name="CuadroTexto 5">
            <a:extLst>
              <a:ext uri="{FF2B5EF4-FFF2-40B4-BE49-F238E27FC236}">
                <a16:creationId xmlns:a16="http://schemas.microsoft.com/office/drawing/2014/main" id="{69BD1816-F46B-360E-DCA3-CE11BFECFBC1}"/>
              </a:ext>
            </a:extLst>
          </p:cNvPr>
          <p:cNvSpPr txBox="1"/>
          <p:nvPr/>
        </p:nvSpPr>
        <p:spPr>
          <a:xfrm>
            <a:off x="829432" y="1219200"/>
            <a:ext cx="13885933" cy="8836009"/>
          </a:xfrm>
          <a:prstGeom prst="rect">
            <a:avLst/>
          </a:prstGeom>
          <a:noFill/>
        </p:spPr>
        <p:txBody>
          <a:bodyPr wrap="square">
            <a:spAutoFit/>
          </a:bodyPr>
          <a:lstStyle/>
          <a:p>
            <a:pPr>
              <a:lnSpc>
                <a:spcPct val="115000"/>
              </a:lnSpc>
              <a:spcAft>
                <a:spcPts val="800"/>
              </a:spcAft>
              <a:buNone/>
            </a:pPr>
            <a:r>
              <a:rPr lang="en-US" sz="2800" b="1" kern="100" dirty="0">
                <a:effectLst/>
                <a:latin typeface="Calibri" panose="020F0502020204030204" pitchFamily="34" charset="0"/>
                <a:ea typeface="Times New Roman" panose="02020603050405020304" pitchFamily="18" charset="0"/>
                <a:cs typeface="Times New Roman" panose="02020603050405020304" pitchFamily="18" charset="0"/>
              </a:rPr>
              <a:t>Principales causas de devolución:</a:t>
            </a:r>
            <a:endParaRPr lang="es-MX" sz="2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600"/>
              </a:spcAft>
              <a:buFont typeface="Symbol" panose="05050102010706020507" pitchFamily="18" charset="2"/>
              <a:buChar char=""/>
            </a:pPr>
            <a:r>
              <a:rPr lang="es-MX" sz="2800" dirty="0">
                <a:effectLst/>
                <a:latin typeface="Arial" panose="020B0604020202020204" pitchFamily="34" charset="0"/>
                <a:ea typeface="Times New Roman" panose="02020603050405020304" pitchFamily="18" charset="0"/>
                <a:cs typeface="Times New Roman" panose="02020603050405020304" pitchFamily="18" charset="0"/>
              </a:rPr>
              <a:t>Pagos duplicados, triplicados o múltiples</a:t>
            </a:r>
            <a:endParaRPr lang="es-MX"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600"/>
              </a:spcAft>
              <a:buFont typeface="Symbol" panose="05050102010706020507" pitchFamily="18" charset="2"/>
              <a:buChar char=""/>
            </a:pPr>
            <a:r>
              <a:rPr lang="es-MX" sz="2800" dirty="0">
                <a:effectLst/>
                <a:latin typeface="Arial" panose="020B0604020202020204" pitchFamily="34" charset="0"/>
                <a:ea typeface="Times New Roman" panose="02020603050405020304" pitchFamily="18" charset="0"/>
                <a:cs typeface="Times New Roman" panose="02020603050405020304" pitchFamily="18" charset="0"/>
              </a:rPr>
              <a:t>Condonaciones</a:t>
            </a:r>
            <a:endParaRPr lang="es-MX"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600"/>
              </a:spcAft>
              <a:buFont typeface="Symbol" panose="05050102010706020507" pitchFamily="18" charset="2"/>
              <a:buChar char=""/>
            </a:pPr>
            <a:r>
              <a:rPr lang="es-MX" sz="2800" dirty="0">
                <a:effectLst/>
                <a:latin typeface="Arial" panose="020B0604020202020204" pitchFamily="34" charset="0"/>
                <a:ea typeface="Times New Roman" panose="02020603050405020304" pitchFamily="18" charset="0"/>
                <a:cs typeface="Times New Roman" panose="02020603050405020304" pitchFamily="18" charset="0"/>
              </a:rPr>
              <a:t>Pagos en exceso</a:t>
            </a:r>
            <a:endParaRPr lang="es-MX"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600"/>
              </a:spcAft>
              <a:buFont typeface="Symbol" panose="05050102010706020507" pitchFamily="18" charset="2"/>
              <a:buChar char=""/>
            </a:pPr>
            <a:r>
              <a:rPr lang="es-MX" sz="2800" dirty="0">
                <a:effectLst/>
                <a:latin typeface="Arial" panose="020B0604020202020204" pitchFamily="34" charset="0"/>
                <a:ea typeface="Times New Roman" panose="02020603050405020304" pitchFamily="18" charset="0"/>
                <a:cs typeface="Times New Roman" panose="02020603050405020304" pitchFamily="18" charset="0"/>
              </a:rPr>
              <a:t>Pagos de líneas UG de periodos anteriores.</a:t>
            </a:r>
            <a:endParaRPr lang="es-MX"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600"/>
              </a:spcAft>
              <a:buFont typeface="Symbol" panose="05050102010706020507" pitchFamily="18" charset="2"/>
              <a:buChar char=""/>
            </a:pPr>
            <a:r>
              <a:rPr lang="es-MX" sz="2800" dirty="0">
                <a:effectLst/>
                <a:latin typeface="Arial" panose="020B0604020202020204" pitchFamily="34" charset="0"/>
                <a:ea typeface="Times New Roman" panose="02020603050405020304" pitchFamily="18" charset="0"/>
                <a:cs typeface="Times New Roman" panose="02020603050405020304" pitchFamily="18" charset="0"/>
              </a:rPr>
              <a:t>Pagos erróneos (unidad académica o concepto equivocado).</a:t>
            </a:r>
            <a:endParaRPr lang="es-MX"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600"/>
              </a:spcAft>
              <a:buFont typeface="Symbol" panose="05050102010706020507" pitchFamily="18" charset="2"/>
              <a:buChar char=""/>
            </a:pPr>
            <a:r>
              <a:rPr lang="es-MX" sz="2800" dirty="0">
                <a:effectLst/>
                <a:latin typeface="Arial" panose="020B0604020202020204" pitchFamily="34" charset="0"/>
                <a:ea typeface="Times New Roman" panose="02020603050405020304" pitchFamily="18" charset="0"/>
                <a:cs typeface="Times New Roman" panose="02020603050405020304" pitchFamily="18" charset="0"/>
              </a:rPr>
              <a:t>Cancelación de cursos o programas.</a:t>
            </a:r>
            <a:endParaRPr lang="es-MX"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600"/>
              </a:spcAft>
              <a:buFont typeface="Symbol" panose="05050102010706020507" pitchFamily="18" charset="2"/>
              <a:buChar char=""/>
            </a:pPr>
            <a:r>
              <a:rPr lang="es-MX" sz="2800" dirty="0">
                <a:effectLst/>
                <a:latin typeface="Arial" panose="020B0604020202020204" pitchFamily="34" charset="0"/>
                <a:ea typeface="Times New Roman" panose="02020603050405020304" pitchFamily="18" charset="0"/>
                <a:cs typeface="Times New Roman" panose="02020603050405020304" pitchFamily="18" charset="0"/>
              </a:rPr>
              <a:t>Baja del alumno (solo aplica 50%, sin incluir Seguro de Accidentes).</a:t>
            </a:r>
            <a:endParaRPr lang="es-MX"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600"/>
              </a:spcAft>
              <a:buFont typeface="Symbol" panose="05050102010706020507" pitchFamily="18" charset="2"/>
              <a:buChar char=""/>
            </a:pPr>
            <a:r>
              <a:rPr lang="es-MX" sz="2800" dirty="0">
                <a:effectLst/>
                <a:latin typeface="Arial" panose="020B0604020202020204" pitchFamily="34" charset="0"/>
                <a:ea typeface="Times New Roman" panose="02020603050405020304" pitchFamily="18" charset="0"/>
                <a:cs typeface="Times New Roman" panose="02020603050405020304" pitchFamily="18" charset="0"/>
              </a:rPr>
              <a:t>Error bancario o fallas en plataformas UG.</a:t>
            </a:r>
            <a:endParaRPr lang="es-MX"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800"/>
              </a:spcAft>
              <a:buNone/>
            </a:pPr>
            <a:r>
              <a:rPr lang="en-US" sz="2800" b="1" kern="100" dirty="0">
                <a:effectLst/>
                <a:latin typeface="Calibri" panose="020F0502020204030204" pitchFamily="34" charset="0"/>
                <a:ea typeface="Times New Roman" panose="02020603050405020304" pitchFamily="18" charset="0"/>
                <a:cs typeface="Times New Roman" panose="02020603050405020304" pitchFamily="18" charset="0"/>
              </a:rPr>
              <a:t>Reembolsos por condonación:</a:t>
            </a:r>
            <a:endParaRPr lang="es-MX" sz="2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600"/>
              </a:spcAft>
              <a:buFont typeface="Symbol" panose="05050102010706020507" pitchFamily="18" charset="2"/>
              <a:buChar char=""/>
            </a:pPr>
            <a:r>
              <a:rPr lang="es-MX" sz="2800" dirty="0">
                <a:effectLst/>
                <a:latin typeface="Arial" panose="020B0604020202020204" pitchFamily="34" charset="0"/>
                <a:ea typeface="Times New Roman" panose="02020603050405020304" pitchFamily="18" charset="0"/>
                <a:cs typeface="Times New Roman" panose="02020603050405020304" pitchFamily="18" charset="0"/>
              </a:rPr>
              <a:t>Bachillerato/Licenciatura: requisitos generales + formato de condonación + seguro.</a:t>
            </a:r>
            <a:endParaRPr lang="es-MX" sz="2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50000"/>
              </a:lnSpc>
              <a:spcAft>
                <a:spcPts val="600"/>
              </a:spcAft>
              <a:buFont typeface="Symbol" panose="05050102010706020507" pitchFamily="18" charset="2"/>
              <a:buChar char=""/>
            </a:pPr>
            <a:r>
              <a:rPr lang="es-MX" sz="2800" dirty="0">
                <a:effectLst/>
                <a:latin typeface="Arial" panose="020B0604020202020204" pitchFamily="34" charset="0"/>
                <a:ea typeface="Times New Roman" panose="02020603050405020304" pitchFamily="18" charset="0"/>
                <a:cs typeface="Times New Roman" panose="02020603050405020304" pitchFamily="18" charset="0"/>
              </a:rPr>
              <a:t>Posgrado: gestionar con la coordinación de división.</a:t>
            </a:r>
            <a:endParaRPr lang="es-MX" sz="20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buNone/>
            </a:pPr>
            <a:r>
              <a:rPr lang="es-MX" sz="24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021428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F3C535-CF3B-A16C-96FC-29CC8B1810C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27C14F55-4A78-F944-B306-86CAB9D1C1D3}"/>
              </a:ext>
            </a:extLst>
          </p:cNvPr>
          <p:cNvSpPr>
            <a:spLocks noGrp="1"/>
          </p:cNvSpPr>
          <p:nvPr>
            <p:ph type="title"/>
          </p:nvPr>
        </p:nvSpPr>
        <p:spPr>
          <a:xfrm>
            <a:off x="829433" y="304800"/>
            <a:ext cx="13885934" cy="914400"/>
          </a:xfrm>
        </p:spPr>
        <p:txBody>
          <a:bodyPr anchor="b">
            <a:normAutofit/>
          </a:bodyPr>
          <a:lstStyle/>
          <a:p>
            <a:pPr algn="ctr"/>
            <a:r>
              <a:rPr lang="es-MX" sz="3200" dirty="0"/>
              <a:t>REEMBOLSOS DE INGRESOS</a:t>
            </a:r>
          </a:p>
        </p:txBody>
      </p:sp>
      <p:sp>
        <p:nvSpPr>
          <p:cNvPr id="4" name="CuadroTexto 3">
            <a:extLst>
              <a:ext uri="{FF2B5EF4-FFF2-40B4-BE49-F238E27FC236}">
                <a16:creationId xmlns:a16="http://schemas.microsoft.com/office/drawing/2014/main" id="{411AF3F7-F578-1281-BD29-65C36FE1BC56}"/>
              </a:ext>
            </a:extLst>
          </p:cNvPr>
          <p:cNvSpPr txBox="1"/>
          <p:nvPr/>
        </p:nvSpPr>
        <p:spPr>
          <a:xfrm>
            <a:off x="685799" y="1219200"/>
            <a:ext cx="13885933" cy="6835717"/>
          </a:xfrm>
          <a:prstGeom prst="rect">
            <a:avLst/>
          </a:prstGeom>
          <a:noFill/>
        </p:spPr>
        <p:txBody>
          <a:bodyPr wrap="square">
            <a:spAutoFit/>
          </a:bodyPr>
          <a:lstStyle/>
          <a:p>
            <a:pPr>
              <a:lnSpc>
                <a:spcPct val="115000"/>
              </a:lnSpc>
              <a:spcAft>
                <a:spcPts val="800"/>
              </a:spcAft>
              <a:buNone/>
            </a:pPr>
            <a:r>
              <a:rPr lang="en-US" sz="2800" b="1" kern="100" dirty="0">
                <a:effectLst/>
                <a:latin typeface="Calibri" panose="020F0502020204030204" pitchFamily="34" charset="0"/>
                <a:ea typeface="Times New Roman" panose="02020603050405020304" pitchFamily="18" charset="0"/>
                <a:cs typeface="Times New Roman" panose="02020603050405020304" pitchFamily="18" charset="0"/>
              </a:rPr>
              <a:t>Pago de más o no utilizado:</a:t>
            </a:r>
            <a:endParaRPr lang="es-MX" sz="2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600"/>
              </a:spcAft>
              <a:buFont typeface="Symbol" panose="05050102010706020507" pitchFamily="18" charset="2"/>
              <a:buChar char=""/>
            </a:pPr>
            <a:r>
              <a:rPr lang="es-MX" sz="2800" dirty="0">
                <a:effectLst/>
                <a:latin typeface="Arial" panose="020B0604020202020204" pitchFamily="34" charset="0"/>
                <a:ea typeface="Times New Roman" panose="02020603050405020304" pitchFamily="18" charset="0"/>
                <a:cs typeface="Times New Roman" panose="02020603050405020304" pitchFamily="18" charset="0"/>
              </a:rPr>
              <a:t>Procede si la causa es institucional.</a:t>
            </a:r>
            <a:endParaRPr lang="es-MX"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600"/>
              </a:spcAft>
              <a:buFont typeface="Symbol" panose="05050102010706020507" pitchFamily="18" charset="2"/>
              <a:buChar char=""/>
            </a:pPr>
            <a:r>
              <a:rPr lang="es-MX" sz="2800" dirty="0">
                <a:effectLst/>
                <a:latin typeface="Arial" panose="020B0604020202020204" pitchFamily="34" charset="0"/>
                <a:ea typeface="Times New Roman" panose="02020603050405020304" pitchFamily="18" charset="0"/>
                <a:cs typeface="Times New Roman" panose="02020603050405020304" pitchFamily="18" charset="0"/>
              </a:rPr>
              <a:t>Si es omisión del alumno, puede negarse.</a:t>
            </a:r>
            <a:endParaRPr lang="es-MX" sz="28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buNone/>
            </a:pPr>
            <a:endParaRPr lang="en-US" sz="2800" b="1"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buNone/>
            </a:pPr>
            <a:r>
              <a:rPr lang="en-US" sz="2800" b="1" kern="100" dirty="0">
                <a:effectLst/>
                <a:latin typeface="Calibri" panose="020F0502020204030204" pitchFamily="34" charset="0"/>
                <a:ea typeface="Times New Roman" panose="02020603050405020304" pitchFamily="18" charset="0"/>
                <a:cs typeface="Times New Roman" panose="02020603050405020304" pitchFamily="18" charset="0"/>
              </a:rPr>
              <a:t>Curso cancelado:</a:t>
            </a:r>
            <a:endParaRPr lang="es-MX" sz="2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600"/>
              </a:spcAft>
              <a:buFont typeface="Symbol" panose="05050102010706020507" pitchFamily="18" charset="2"/>
              <a:buChar char=""/>
            </a:pPr>
            <a:r>
              <a:rPr lang="es-MX" sz="2800" dirty="0">
                <a:effectLst/>
                <a:latin typeface="Arial" panose="020B0604020202020204" pitchFamily="34" charset="0"/>
                <a:ea typeface="Times New Roman" panose="02020603050405020304" pitchFamily="18" charset="0"/>
                <a:cs typeface="Times New Roman" panose="02020603050405020304" pitchFamily="18" charset="0"/>
              </a:rPr>
              <a:t>Presentar requisitos con el coordinador administrativo.</a:t>
            </a:r>
            <a:endParaRPr lang="es-MX" sz="28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buNone/>
            </a:pPr>
            <a:r>
              <a:rPr lang="es-MX" sz="2800" dirty="0">
                <a:effectLst/>
                <a:latin typeface="Calibri" panose="020F0502020204030204" pitchFamily="34" charset="0"/>
                <a:ea typeface="Calibri" panose="020F0502020204030204" pitchFamily="34" charset="0"/>
                <a:cs typeface="Times New Roman" panose="02020603050405020304" pitchFamily="18" charset="0"/>
              </a:rPr>
              <a:t> </a:t>
            </a:r>
          </a:p>
          <a:p>
            <a:pPr>
              <a:spcAft>
                <a:spcPts val="800"/>
              </a:spcAft>
              <a:buNone/>
            </a:pPr>
            <a:r>
              <a:rPr lang="en-US" sz="2800" b="1" kern="100" dirty="0">
                <a:effectLst/>
                <a:latin typeface="Calibri" panose="020F0502020204030204" pitchFamily="34" charset="0"/>
                <a:ea typeface="Times New Roman" panose="02020603050405020304" pitchFamily="18" charset="0"/>
                <a:cs typeface="Times New Roman" panose="02020603050405020304" pitchFamily="18" charset="0"/>
              </a:rPr>
              <a:t>Pago en concepto o escuela </a:t>
            </a:r>
            <a:r>
              <a:rPr lang="es-MX" sz="2800" b="1" kern="100" noProof="0" dirty="0">
                <a:effectLst/>
                <a:latin typeface="Calibri" panose="020F0502020204030204" pitchFamily="34" charset="0"/>
                <a:ea typeface="Times New Roman" panose="02020603050405020304" pitchFamily="18" charset="0"/>
                <a:cs typeface="Times New Roman" panose="02020603050405020304" pitchFamily="18" charset="0"/>
              </a:rPr>
              <a:t>equivocada</a:t>
            </a:r>
            <a:r>
              <a:rPr lang="en-US" sz="2800" b="1" kern="1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s-MX" sz="2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600"/>
              </a:spcAft>
              <a:buFont typeface="Symbol" panose="05050102010706020507" pitchFamily="18" charset="2"/>
              <a:buChar char=""/>
            </a:pPr>
            <a:r>
              <a:rPr lang="es-MX" sz="2800" dirty="0">
                <a:effectLst/>
                <a:latin typeface="Arial" panose="020B0604020202020204" pitchFamily="34" charset="0"/>
                <a:ea typeface="Times New Roman" panose="02020603050405020304" pitchFamily="18" charset="0"/>
                <a:cs typeface="Times New Roman" panose="02020603050405020304" pitchFamily="18" charset="0"/>
              </a:rPr>
              <a:t>Contactar Tesorería para reclasificación antes de pedir reembolso.</a:t>
            </a:r>
          </a:p>
          <a:p>
            <a:pPr lvl="0" algn="just">
              <a:spcAft>
                <a:spcPts val="600"/>
              </a:spcAft>
            </a:pPr>
            <a:endParaRPr lang="es-MX" sz="28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buNone/>
            </a:pPr>
            <a:r>
              <a:rPr lang="en-US" sz="2800" b="1" kern="100" dirty="0">
                <a:effectLst/>
                <a:latin typeface="Calibri" panose="020F0502020204030204" pitchFamily="34" charset="0"/>
                <a:ea typeface="Times New Roman" panose="02020603050405020304" pitchFamily="18" charset="0"/>
                <a:cs typeface="Times New Roman" panose="02020603050405020304" pitchFamily="18" charset="0"/>
              </a:rPr>
              <a:t>Pago de inscripción erróneo:</a:t>
            </a:r>
            <a:endParaRPr lang="es-MX" sz="2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600"/>
              </a:spcAft>
              <a:buFont typeface="Symbol" panose="05050102010706020507" pitchFamily="18" charset="2"/>
              <a:buChar char=""/>
            </a:pPr>
            <a:r>
              <a:rPr lang="es-MX" sz="2800" dirty="0">
                <a:effectLst/>
                <a:latin typeface="Arial" panose="020B0604020202020204" pitchFamily="34" charset="0"/>
                <a:ea typeface="Times New Roman" panose="02020603050405020304" pitchFamily="18" charset="0"/>
                <a:cs typeface="Times New Roman" panose="02020603050405020304" pitchFamily="18" charset="0"/>
              </a:rPr>
              <a:t>Pagar formato correcto y solicitar reembolso del equivocado.</a:t>
            </a:r>
            <a:endParaRPr lang="es-MX"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600"/>
              </a:spcAft>
              <a:buFont typeface="Symbol" panose="05050102010706020507" pitchFamily="18" charset="2"/>
              <a:buChar char=""/>
            </a:pPr>
            <a:r>
              <a:rPr lang="es-MX" sz="2800" dirty="0">
                <a:effectLst/>
                <a:latin typeface="Arial" panose="020B0604020202020204" pitchFamily="34" charset="0"/>
                <a:ea typeface="Times New Roman" panose="02020603050405020304" pitchFamily="18" charset="0"/>
                <a:cs typeface="Times New Roman" panose="02020603050405020304" pitchFamily="18" charset="0"/>
              </a:rPr>
              <a:t>Si no se puede pagar doble, presentar evidencia de ambos pagos.</a:t>
            </a:r>
            <a:endParaRPr lang="es-MX"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38801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6021E-8355-F80C-423A-24F6AC5D4598}"/>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406EC9E-CA7A-B272-72B9-6255649F3D56}"/>
              </a:ext>
            </a:extLst>
          </p:cNvPr>
          <p:cNvSpPr>
            <a:spLocks noGrp="1"/>
          </p:cNvSpPr>
          <p:nvPr>
            <p:ph type="title"/>
          </p:nvPr>
        </p:nvSpPr>
        <p:spPr>
          <a:xfrm>
            <a:off x="829433" y="304800"/>
            <a:ext cx="13885934" cy="914400"/>
          </a:xfrm>
        </p:spPr>
        <p:txBody>
          <a:bodyPr anchor="b">
            <a:normAutofit/>
          </a:bodyPr>
          <a:lstStyle/>
          <a:p>
            <a:pPr algn="ctr"/>
            <a:r>
              <a:rPr lang="es-MX" sz="3200" dirty="0"/>
              <a:t>REEMBOLSOS DE INGRESOS</a:t>
            </a:r>
          </a:p>
        </p:txBody>
      </p:sp>
      <p:sp>
        <p:nvSpPr>
          <p:cNvPr id="4" name="CuadroTexto 3">
            <a:extLst>
              <a:ext uri="{FF2B5EF4-FFF2-40B4-BE49-F238E27FC236}">
                <a16:creationId xmlns:a16="http://schemas.microsoft.com/office/drawing/2014/main" id="{52A3A49C-5B83-123D-6CC3-442377451C44}"/>
              </a:ext>
            </a:extLst>
          </p:cNvPr>
          <p:cNvSpPr txBox="1"/>
          <p:nvPr/>
        </p:nvSpPr>
        <p:spPr>
          <a:xfrm>
            <a:off x="829432" y="1231900"/>
            <a:ext cx="13885933" cy="7176324"/>
          </a:xfrm>
          <a:prstGeom prst="rect">
            <a:avLst/>
          </a:prstGeom>
          <a:noFill/>
        </p:spPr>
        <p:txBody>
          <a:bodyPr wrap="square">
            <a:spAutoFit/>
          </a:bodyPr>
          <a:lstStyle/>
          <a:p>
            <a:pPr>
              <a:spcAft>
                <a:spcPts val="800"/>
              </a:spcAft>
              <a:buNone/>
            </a:pPr>
            <a:r>
              <a:rPr lang="es-MX" sz="2800" b="1" kern="100" noProof="0" dirty="0">
                <a:effectLst/>
                <a:latin typeface="Calibri" panose="020F0502020204030204" pitchFamily="34" charset="0"/>
                <a:ea typeface="Times New Roman" panose="02020603050405020304" pitchFamily="18" charset="0"/>
                <a:cs typeface="Times New Roman" panose="02020603050405020304" pitchFamily="18" charset="0"/>
              </a:rPr>
              <a:t>Devolución</a:t>
            </a:r>
            <a:r>
              <a:rPr lang="en-US" sz="2800" b="1" kern="100" dirty="0">
                <a:effectLst/>
                <a:latin typeface="Calibri" panose="020F0502020204030204" pitchFamily="34" charset="0"/>
                <a:ea typeface="Times New Roman" panose="02020603050405020304" pitchFamily="18" charset="0"/>
                <a:cs typeface="Times New Roman" panose="02020603050405020304" pitchFamily="18" charset="0"/>
              </a:rPr>
              <a:t> de </a:t>
            </a:r>
            <a:r>
              <a:rPr lang="en-US" sz="2800" b="1" kern="100" dirty="0" err="1">
                <a:effectLst/>
                <a:latin typeface="Calibri" panose="020F0502020204030204" pitchFamily="34" charset="0"/>
                <a:ea typeface="Times New Roman" panose="02020603050405020304" pitchFamily="18" charset="0"/>
                <a:cs typeface="Times New Roman" panose="02020603050405020304" pitchFamily="18" charset="0"/>
              </a:rPr>
              <a:t>Materias</a:t>
            </a:r>
            <a:r>
              <a:rPr lang="en-US" sz="2800" b="1" kern="100" dirty="0">
                <a:effectLst/>
                <a:latin typeface="Calibri" panose="020F0502020204030204" pitchFamily="34" charset="0"/>
                <a:ea typeface="Times New Roman" panose="02020603050405020304" pitchFamily="18" charset="0"/>
                <a:cs typeface="Times New Roman" panose="02020603050405020304" pitchFamily="18" charset="0"/>
              </a:rPr>
              <a:t> Libres:</a:t>
            </a:r>
            <a:endParaRPr lang="es-MX" sz="2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600"/>
              </a:spcAft>
              <a:buFont typeface="Symbol" panose="05050102010706020507" pitchFamily="18" charset="2"/>
              <a:buChar char=""/>
            </a:pPr>
            <a:r>
              <a:rPr lang="es-MX" sz="2800" dirty="0">
                <a:effectLst/>
                <a:latin typeface="Arial" panose="020B0604020202020204" pitchFamily="34" charset="0"/>
                <a:ea typeface="Times New Roman" panose="02020603050405020304" pitchFamily="18" charset="0"/>
                <a:cs typeface="Times New Roman" panose="02020603050405020304" pitchFamily="18" charset="0"/>
              </a:rPr>
              <a:t>Evaluación por coordinador administrativo y área escolar.</a:t>
            </a:r>
            <a:endParaRPr lang="es-MX"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600"/>
              </a:spcAft>
              <a:buFont typeface="Symbol" panose="05050102010706020507" pitchFamily="18" charset="2"/>
              <a:buChar char=""/>
            </a:pPr>
            <a:r>
              <a:rPr lang="es-MX" sz="2800" dirty="0">
                <a:effectLst/>
                <a:latin typeface="Arial" panose="020B0604020202020204" pitchFamily="34" charset="0"/>
                <a:ea typeface="Times New Roman" panose="02020603050405020304" pitchFamily="18" charset="0"/>
                <a:cs typeface="Times New Roman" panose="02020603050405020304" pitchFamily="18" charset="0"/>
              </a:rPr>
              <a:t>Solo se autoriza un porcentaje del pago.</a:t>
            </a:r>
            <a:endParaRPr lang="es-MX" sz="28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buNone/>
            </a:pPr>
            <a:endParaRPr lang="en-US" sz="2800" b="1"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buNone/>
            </a:pPr>
            <a:r>
              <a:rPr lang="en-US" sz="2800" b="1" kern="100" dirty="0">
                <a:effectLst/>
                <a:latin typeface="Calibri" panose="020F0502020204030204" pitchFamily="34" charset="0"/>
                <a:ea typeface="Times New Roman" panose="02020603050405020304" pitchFamily="18" charset="0"/>
                <a:cs typeface="Times New Roman" panose="02020603050405020304" pitchFamily="18" charset="0"/>
              </a:rPr>
              <a:t>Baja de </a:t>
            </a:r>
            <a:r>
              <a:rPr lang="es-MX" sz="2800" b="1" kern="100" noProof="0" dirty="0">
                <a:effectLst/>
                <a:latin typeface="Calibri" panose="020F0502020204030204" pitchFamily="34" charset="0"/>
                <a:ea typeface="Times New Roman" panose="02020603050405020304" pitchFamily="18" charset="0"/>
                <a:cs typeface="Times New Roman" panose="02020603050405020304" pitchFamily="18" charset="0"/>
              </a:rPr>
              <a:t>Posgrado</a:t>
            </a:r>
            <a:r>
              <a:rPr lang="en-US" sz="2800" b="1" kern="1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s-MX" sz="2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600"/>
              </a:spcAft>
              <a:buFont typeface="Symbol" panose="05050102010706020507" pitchFamily="18" charset="2"/>
              <a:buChar char=""/>
            </a:pPr>
            <a:r>
              <a:rPr lang="es-MX" sz="2800" dirty="0">
                <a:effectLst/>
                <a:latin typeface="Arial" panose="020B0604020202020204" pitchFamily="34" charset="0"/>
                <a:ea typeface="Times New Roman" panose="02020603050405020304" pitchFamily="18" charset="0"/>
                <a:cs typeface="Times New Roman" panose="02020603050405020304" pitchFamily="18" charset="0"/>
              </a:rPr>
              <a:t>Depende de la División y avance del programa.</a:t>
            </a:r>
            <a:endParaRPr lang="es-MX"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600"/>
              </a:spcAft>
              <a:buFont typeface="Symbol" panose="05050102010706020507" pitchFamily="18" charset="2"/>
              <a:buChar char=""/>
            </a:pPr>
            <a:r>
              <a:rPr lang="es-MX" sz="2800" dirty="0">
                <a:effectLst/>
                <a:latin typeface="Arial" panose="020B0604020202020204" pitchFamily="34" charset="0"/>
                <a:ea typeface="Times New Roman" panose="02020603050405020304" pitchFamily="18" charset="0"/>
                <a:cs typeface="Times New Roman" panose="02020603050405020304" pitchFamily="18" charset="0"/>
              </a:rPr>
              <a:t>Director decide porcentaje o negación.</a:t>
            </a:r>
            <a:endParaRPr lang="es-MX" sz="28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buNone/>
            </a:pPr>
            <a:endParaRPr lang="en-US" sz="2800" b="1"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buNone/>
            </a:pPr>
            <a:r>
              <a:rPr lang="en-US" sz="2800" b="1" kern="100" dirty="0">
                <a:effectLst/>
                <a:latin typeface="Calibri" panose="020F0502020204030204" pitchFamily="34" charset="0"/>
                <a:ea typeface="Times New Roman" panose="02020603050405020304" pitchFamily="18" charset="0"/>
                <a:cs typeface="Times New Roman" panose="02020603050405020304" pitchFamily="18" charset="0"/>
              </a:rPr>
              <a:t>Cambio de Cédula de </a:t>
            </a:r>
            <a:r>
              <a:rPr lang="en-US" sz="2800" b="1" kern="100" dirty="0" err="1">
                <a:effectLst/>
                <a:latin typeface="Calibri" panose="020F0502020204030204" pitchFamily="34" charset="0"/>
                <a:ea typeface="Times New Roman" panose="02020603050405020304" pitchFamily="18" charset="0"/>
                <a:cs typeface="Times New Roman" panose="02020603050405020304" pitchFamily="18" charset="0"/>
              </a:rPr>
              <a:t>Admisión</a:t>
            </a:r>
            <a:r>
              <a:rPr lang="en-US" sz="2800" b="1" kern="1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s-MX" sz="2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600"/>
              </a:spcAft>
              <a:buFont typeface="Symbol" panose="05050102010706020507" pitchFamily="18" charset="2"/>
              <a:buChar char=""/>
            </a:pPr>
            <a:r>
              <a:rPr lang="es-MX" sz="2800" dirty="0">
                <a:effectLst/>
                <a:latin typeface="Arial" panose="020B0604020202020204" pitchFamily="34" charset="0"/>
                <a:ea typeface="Times New Roman" panose="02020603050405020304" pitchFamily="18" charset="0"/>
                <a:cs typeface="Times New Roman" panose="02020603050405020304" pitchFamily="18" charset="0"/>
              </a:rPr>
              <a:t>Consultar primero con Admisiones UG.</a:t>
            </a:r>
          </a:p>
          <a:p>
            <a:pPr lvl="0" algn="just">
              <a:spcAft>
                <a:spcPts val="600"/>
              </a:spcAft>
            </a:pPr>
            <a:endParaRPr lang="es-MX" sz="2800" dirty="0">
              <a:latin typeface="Arial" panose="020B0604020202020204" pitchFamily="34" charset="0"/>
              <a:ea typeface="Times New Roman" panose="02020603050405020304" pitchFamily="18" charset="0"/>
              <a:cs typeface="Times New Roman" panose="02020603050405020304" pitchFamily="18" charset="0"/>
            </a:endParaRPr>
          </a:p>
          <a:p>
            <a:r>
              <a:rPr lang="en-US" sz="2800" b="1" kern="100" dirty="0">
                <a:latin typeface="Calibri" panose="020F0502020204030204" pitchFamily="34" charset="0"/>
                <a:cs typeface="Times New Roman" panose="02020603050405020304" pitchFamily="18" charset="0"/>
              </a:rPr>
              <a:t>Pagos </a:t>
            </a:r>
            <a:r>
              <a:rPr lang="en-US" sz="2800" b="1" kern="100" dirty="0" err="1">
                <a:latin typeface="Calibri" panose="020F0502020204030204" pitchFamily="34" charset="0"/>
                <a:cs typeface="Times New Roman" panose="02020603050405020304" pitchFamily="18" charset="0"/>
              </a:rPr>
              <a:t>duplicados</a:t>
            </a:r>
            <a:r>
              <a:rPr lang="en-US" sz="2800" b="1" kern="100" dirty="0">
                <a:latin typeface="Calibri" panose="020F0502020204030204" pitchFamily="34" charset="0"/>
                <a:cs typeface="Times New Roman" panose="02020603050405020304" pitchFamily="18" charset="0"/>
              </a:rPr>
              <a:t>/</a:t>
            </a:r>
            <a:r>
              <a:rPr lang="en-US" sz="2800" b="1" kern="100" dirty="0" err="1">
                <a:latin typeface="Calibri" panose="020F0502020204030204" pitchFamily="34" charset="0"/>
                <a:cs typeface="Times New Roman" panose="02020603050405020304" pitchFamily="18" charset="0"/>
              </a:rPr>
              <a:t>triplicados</a:t>
            </a:r>
            <a:r>
              <a:rPr lang="en-US" sz="2800" b="1" kern="100" dirty="0">
                <a:latin typeface="Calibri" panose="020F0502020204030204" pitchFamily="34" charset="0"/>
                <a:cs typeface="Times New Roman" panose="02020603050405020304" pitchFamily="18" charset="0"/>
              </a:rPr>
              <a:t>:</a:t>
            </a:r>
            <a:endParaRPr lang="es-MX" sz="2800" b="1" kern="100" dirty="0">
              <a:latin typeface="Calibri" panose="020F0502020204030204" pitchFamily="34" charset="0"/>
              <a:cs typeface="Times New Roman" panose="02020603050405020304" pitchFamily="18" charset="0"/>
            </a:endParaRPr>
          </a:p>
          <a:p>
            <a:pPr marL="342900" indent="-342900" algn="just">
              <a:spcAft>
                <a:spcPts val="600"/>
              </a:spcAft>
              <a:buFont typeface="Symbol" panose="05050102010706020507" pitchFamily="18" charset="2"/>
              <a:buChar char=""/>
            </a:pPr>
            <a:r>
              <a:rPr lang="es-MX" sz="2800" dirty="0">
                <a:latin typeface="Arial" panose="020B0604020202020204" pitchFamily="34" charset="0"/>
                <a:cs typeface="Times New Roman" panose="02020603050405020304" pitchFamily="18" charset="0"/>
              </a:rPr>
              <a:t>Procede con requisitos; Tesorería puede ayudar a localizar pagos.</a:t>
            </a:r>
          </a:p>
          <a:p>
            <a:pPr marL="342900" lvl="0" indent="-342900" algn="just">
              <a:spcAft>
                <a:spcPts val="600"/>
              </a:spcAft>
              <a:buFont typeface="Symbol" panose="05050102010706020507" pitchFamily="18" charset="2"/>
              <a:buChar char=""/>
            </a:pPr>
            <a:endParaRPr lang="es-MX"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54109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88EA8-4136-86C2-DDE0-A2B0EE3DAD5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706B6EF6-30FF-5D73-E384-70EB8F3A0677}"/>
              </a:ext>
            </a:extLst>
          </p:cNvPr>
          <p:cNvSpPr>
            <a:spLocks noGrp="1"/>
          </p:cNvSpPr>
          <p:nvPr>
            <p:ph type="title"/>
          </p:nvPr>
        </p:nvSpPr>
        <p:spPr>
          <a:xfrm>
            <a:off x="829433" y="304800"/>
            <a:ext cx="13885934" cy="914400"/>
          </a:xfrm>
        </p:spPr>
        <p:txBody>
          <a:bodyPr anchor="b">
            <a:normAutofit/>
          </a:bodyPr>
          <a:lstStyle/>
          <a:p>
            <a:pPr algn="ctr"/>
            <a:r>
              <a:rPr lang="es-MX" sz="3200" dirty="0"/>
              <a:t>REEMBOLSOS DE INGRESOS</a:t>
            </a:r>
          </a:p>
        </p:txBody>
      </p:sp>
      <p:sp>
        <p:nvSpPr>
          <p:cNvPr id="4" name="CuadroTexto 3">
            <a:extLst>
              <a:ext uri="{FF2B5EF4-FFF2-40B4-BE49-F238E27FC236}">
                <a16:creationId xmlns:a16="http://schemas.microsoft.com/office/drawing/2014/main" id="{6696F6D6-1EE0-6211-0BF1-9F8C84590D37}"/>
              </a:ext>
            </a:extLst>
          </p:cNvPr>
          <p:cNvSpPr txBox="1"/>
          <p:nvPr/>
        </p:nvSpPr>
        <p:spPr>
          <a:xfrm>
            <a:off x="829433" y="1219201"/>
            <a:ext cx="13800967" cy="3647152"/>
          </a:xfrm>
          <a:prstGeom prst="rect">
            <a:avLst/>
          </a:prstGeom>
          <a:noFill/>
        </p:spPr>
        <p:txBody>
          <a:bodyPr wrap="square">
            <a:spAutoFit/>
          </a:bodyPr>
          <a:lstStyle/>
          <a:p>
            <a:pPr>
              <a:spcAft>
                <a:spcPts val="800"/>
              </a:spcAft>
              <a:buNone/>
            </a:pPr>
            <a:r>
              <a:rPr lang="en-US" sz="2800" b="1" kern="100" dirty="0" err="1">
                <a:effectLst/>
                <a:latin typeface="Calibri" panose="020F0502020204030204" pitchFamily="34" charset="0"/>
                <a:ea typeface="Times New Roman" panose="02020603050405020304" pitchFamily="18" charset="0"/>
                <a:cs typeface="Times New Roman" panose="02020603050405020304" pitchFamily="18" charset="0"/>
              </a:rPr>
              <a:t>Comprobante</a:t>
            </a:r>
            <a:r>
              <a:rPr lang="en-US" sz="2800" b="1" kern="100" dirty="0">
                <a:effectLst/>
                <a:latin typeface="Calibri" panose="020F0502020204030204" pitchFamily="34" charset="0"/>
                <a:ea typeface="Times New Roman" panose="02020603050405020304" pitchFamily="18" charset="0"/>
                <a:cs typeface="Times New Roman" panose="02020603050405020304" pitchFamily="18" charset="0"/>
              </a:rPr>
              <a:t> de </a:t>
            </a:r>
            <a:r>
              <a:rPr lang="en-US" sz="2800" b="1" kern="100" dirty="0" err="1">
                <a:effectLst/>
                <a:latin typeface="Calibri" panose="020F0502020204030204" pitchFamily="34" charset="0"/>
                <a:ea typeface="Times New Roman" panose="02020603050405020304" pitchFamily="18" charset="0"/>
                <a:cs typeface="Times New Roman" panose="02020603050405020304" pitchFamily="18" charset="0"/>
              </a:rPr>
              <a:t>pago</a:t>
            </a:r>
            <a:r>
              <a:rPr lang="en-US" sz="2800" b="1" kern="100"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2800" b="1" kern="100" dirty="0" err="1">
                <a:effectLst/>
                <a:latin typeface="Calibri" panose="020F0502020204030204" pitchFamily="34" charset="0"/>
                <a:ea typeface="Times New Roman" panose="02020603050405020304" pitchFamily="18" charset="0"/>
                <a:cs typeface="Times New Roman" panose="02020603050405020304" pitchFamily="18" charset="0"/>
              </a:rPr>
              <a:t>extraviado</a:t>
            </a:r>
            <a:r>
              <a:rPr lang="en-US" sz="2800" b="1" kern="1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s-MX" sz="2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600"/>
              </a:spcAft>
              <a:buFont typeface="Symbol" panose="05050102010706020507" pitchFamily="18" charset="2"/>
              <a:buChar char=""/>
            </a:pPr>
            <a:r>
              <a:rPr lang="es-MX" sz="2800" dirty="0">
                <a:effectLst/>
                <a:latin typeface="Arial" panose="020B0604020202020204" pitchFamily="34" charset="0"/>
                <a:ea typeface="Times New Roman" panose="02020603050405020304" pitchFamily="18" charset="0"/>
                <a:cs typeface="Times New Roman" panose="02020603050405020304" pitchFamily="18" charset="0"/>
              </a:rPr>
              <a:t>Tesorería puede localizarlo y emitir constancia.</a:t>
            </a:r>
            <a:endParaRPr lang="es-MX" sz="28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buNone/>
            </a:pPr>
            <a:endParaRPr lang="en-US" sz="2800" b="1" kern="1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buNone/>
            </a:pPr>
            <a:r>
              <a:rPr lang="en-US" sz="2800" b="1" kern="100" dirty="0" err="1">
                <a:effectLst/>
                <a:latin typeface="Calibri" panose="020F0502020204030204" pitchFamily="34" charset="0"/>
                <a:ea typeface="Times New Roman" panose="02020603050405020304" pitchFamily="18" charset="0"/>
                <a:cs typeface="Times New Roman" panose="02020603050405020304" pitchFamily="18" charset="0"/>
              </a:rPr>
              <a:t>Reembolsos</a:t>
            </a:r>
            <a:r>
              <a:rPr lang="en-US" sz="2800" b="1" kern="100" dirty="0">
                <a:effectLst/>
                <a:latin typeface="Calibri" panose="020F0502020204030204" pitchFamily="34" charset="0"/>
                <a:ea typeface="Times New Roman" panose="02020603050405020304" pitchFamily="18" charset="0"/>
                <a:cs typeface="Times New Roman" panose="02020603050405020304" pitchFamily="18" charset="0"/>
              </a:rPr>
              <a:t> de </a:t>
            </a:r>
            <a:r>
              <a:rPr lang="en-US" sz="2800" b="1" kern="100" dirty="0" err="1">
                <a:effectLst/>
                <a:latin typeface="Calibri" panose="020F0502020204030204" pitchFamily="34" charset="0"/>
                <a:ea typeface="Times New Roman" panose="02020603050405020304" pitchFamily="18" charset="0"/>
                <a:cs typeface="Times New Roman" panose="02020603050405020304" pitchFamily="18" charset="0"/>
              </a:rPr>
              <a:t>cursos</a:t>
            </a:r>
            <a:r>
              <a:rPr lang="en-US" sz="2800" b="1" kern="100" dirty="0">
                <a:effectLst/>
                <a:latin typeface="Calibri" panose="020F0502020204030204" pitchFamily="34" charset="0"/>
                <a:ea typeface="Times New Roman" panose="02020603050405020304" pitchFamily="18" charset="0"/>
                <a:cs typeface="Times New Roman" panose="02020603050405020304" pitchFamily="18" charset="0"/>
              </a:rPr>
              <a:t> de </a:t>
            </a:r>
            <a:r>
              <a:rPr lang="en-US" sz="2800" b="1" kern="100" dirty="0" err="1">
                <a:effectLst/>
                <a:latin typeface="Calibri" panose="020F0502020204030204" pitchFamily="34" charset="0"/>
                <a:ea typeface="Times New Roman" panose="02020603050405020304" pitchFamily="18" charset="0"/>
                <a:cs typeface="Times New Roman" panose="02020603050405020304" pitchFamily="18" charset="0"/>
              </a:rPr>
              <a:t>idiomas</a:t>
            </a:r>
            <a:r>
              <a:rPr lang="en-US" sz="2800" b="1" kern="100" dirty="0">
                <a:effectLst/>
                <a:latin typeface="Calibri" panose="020F0502020204030204" pitchFamily="34" charset="0"/>
                <a:ea typeface="Times New Roman" panose="02020603050405020304" pitchFamily="18" charset="0"/>
                <a:cs typeface="Times New Roman" panose="02020603050405020304" pitchFamily="18" charset="0"/>
              </a:rPr>
              <a:t>:</a:t>
            </a:r>
            <a:endParaRPr lang="es-MX" sz="2800" kern="1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600"/>
              </a:spcAft>
              <a:buFont typeface="Symbol" panose="05050102010706020507" pitchFamily="18" charset="2"/>
              <a:buChar char=""/>
            </a:pPr>
            <a:r>
              <a:rPr lang="es-MX" sz="2800" dirty="0">
                <a:effectLst/>
                <a:latin typeface="Arial" panose="020B0604020202020204" pitchFamily="34" charset="0"/>
                <a:ea typeface="Times New Roman" panose="02020603050405020304" pitchFamily="18" charset="0"/>
                <a:cs typeface="Times New Roman" panose="02020603050405020304" pitchFamily="18" charset="0"/>
              </a:rPr>
              <a:t>Campus León: Unidad de Extensión de Idiomas.</a:t>
            </a:r>
            <a:endParaRPr lang="es-MX"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600"/>
              </a:spcAft>
              <a:buFont typeface="Symbol" panose="05050102010706020507" pitchFamily="18" charset="2"/>
              <a:buChar char=""/>
            </a:pPr>
            <a:r>
              <a:rPr lang="es-MX" sz="2800" dirty="0">
                <a:effectLst/>
                <a:latin typeface="Arial" panose="020B0604020202020204" pitchFamily="34" charset="0"/>
                <a:ea typeface="Times New Roman" panose="02020603050405020304" pitchFamily="18" charset="0"/>
                <a:cs typeface="Times New Roman" panose="02020603050405020304" pitchFamily="18" charset="0"/>
              </a:rPr>
              <a:t>Guanajuato: Escuela de Idiomas de la DCSH.</a:t>
            </a:r>
            <a:endParaRPr lang="es-MX" sz="28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800"/>
              </a:spcAft>
              <a:buNone/>
            </a:pPr>
            <a:r>
              <a:rPr lang="es-MX" sz="2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 name="Rectángulo 5">
            <a:extLst>
              <a:ext uri="{FF2B5EF4-FFF2-40B4-BE49-F238E27FC236}">
                <a16:creationId xmlns:a16="http://schemas.microsoft.com/office/drawing/2014/main" id="{5410C5B0-60DC-553B-D282-BE8A6183B0C5}"/>
              </a:ext>
            </a:extLst>
          </p:cNvPr>
          <p:cNvSpPr/>
          <p:nvPr/>
        </p:nvSpPr>
        <p:spPr>
          <a:xfrm>
            <a:off x="11811000" y="7817703"/>
            <a:ext cx="3073400" cy="830997"/>
          </a:xfrm>
          <a:prstGeom prst="rect">
            <a:avLst/>
          </a:prstGeom>
          <a:noFill/>
        </p:spPr>
        <p:txBody>
          <a:bodyPr wrap="square" lIns="91440" tIns="45720" rIns="91440" bIns="45720">
            <a:spAutoFit/>
          </a:bodyPr>
          <a:lstStyle/>
          <a:p>
            <a:pPr algn="ctr"/>
            <a:r>
              <a:rPr lang="es-ES" sz="2400" b="1" cap="none" spc="0" dirty="0">
                <a:ln w="22225">
                  <a:solidFill>
                    <a:schemeClr val="accent2"/>
                  </a:solidFill>
                  <a:prstDash val="solid"/>
                </a:ln>
                <a:solidFill>
                  <a:schemeClr val="accent2">
                    <a:lumMod val="40000"/>
                    <a:lumOff val="60000"/>
                  </a:schemeClr>
                </a:solidFill>
                <a:effectLst/>
                <a:hlinkClick r:id="rId2" action="ppaction://hlinksldjump"/>
              </a:rPr>
              <a:t>Regresar al menú principal</a:t>
            </a:r>
            <a:endParaRPr lang="es-ES" sz="2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5195101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B31C3-7D91-DBD0-5032-515D10E447B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F6AC226B-2067-124F-4F27-03E51C0E2668}"/>
              </a:ext>
            </a:extLst>
          </p:cNvPr>
          <p:cNvSpPr>
            <a:spLocks noGrp="1"/>
          </p:cNvSpPr>
          <p:nvPr>
            <p:ph type="title"/>
          </p:nvPr>
        </p:nvSpPr>
        <p:spPr>
          <a:xfrm>
            <a:off x="829433" y="304800"/>
            <a:ext cx="13885934" cy="914400"/>
          </a:xfrm>
        </p:spPr>
        <p:txBody>
          <a:bodyPr anchor="b">
            <a:normAutofit/>
          </a:bodyPr>
          <a:lstStyle/>
          <a:p>
            <a:pPr algn="ctr"/>
            <a:r>
              <a:rPr lang="es-MX" sz="3200" dirty="0"/>
              <a:t>PORTAL DE PAGOS, DONATIVOS Y FACTURACIÓN</a:t>
            </a:r>
          </a:p>
        </p:txBody>
      </p:sp>
      <p:sp>
        <p:nvSpPr>
          <p:cNvPr id="4" name="CuadroTexto 3">
            <a:extLst>
              <a:ext uri="{FF2B5EF4-FFF2-40B4-BE49-F238E27FC236}">
                <a16:creationId xmlns:a16="http://schemas.microsoft.com/office/drawing/2014/main" id="{195C0CB1-CA39-6595-6EF2-945FDE62DE41}"/>
              </a:ext>
            </a:extLst>
          </p:cNvPr>
          <p:cNvSpPr txBox="1"/>
          <p:nvPr/>
        </p:nvSpPr>
        <p:spPr>
          <a:xfrm>
            <a:off x="990600" y="1295401"/>
            <a:ext cx="13563600" cy="3539430"/>
          </a:xfrm>
          <a:prstGeom prst="rect">
            <a:avLst/>
          </a:prstGeom>
          <a:noFill/>
        </p:spPr>
        <p:txBody>
          <a:bodyPr wrap="square">
            <a:spAutoFit/>
          </a:bodyPr>
          <a:lstStyle/>
          <a:p>
            <a:r>
              <a:rPr lang="es-MX" sz="2800" dirty="0"/>
              <a:t>¿Quiénes pueden efectuar donativos a través de la página de pagos, donativos y facturación?</a:t>
            </a:r>
          </a:p>
          <a:p>
            <a:r>
              <a:rPr lang="es-MX" sz="2800" dirty="0"/>
              <a:t> </a:t>
            </a:r>
          </a:p>
          <a:p>
            <a:r>
              <a:rPr lang="es-MX" sz="2800" dirty="0"/>
              <a:t>¿Cómo ingreso al portal para efectuar un donativo?</a:t>
            </a:r>
          </a:p>
          <a:p>
            <a:r>
              <a:rPr lang="es-MX" sz="2800" dirty="0"/>
              <a:t> </a:t>
            </a:r>
          </a:p>
          <a:p>
            <a:r>
              <a:rPr lang="es-MX" sz="2800" dirty="0"/>
              <a:t> </a:t>
            </a:r>
          </a:p>
          <a:p>
            <a:r>
              <a:rPr lang="es-MX" sz="2800" dirty="0"/>
              <a:t>¿Cómo puedo facturar mis pagos y donativos?</a:t>
            </a:r>
          </a:p>
          <a:p>
            <a:r>
              <a:rPr lang="es-MX" sz="2800" dirty="0"/>
              <a:t> </a:t>
            </a:r>
          </a:p>
        </p:txBody>
      </p:sp>
      <p:sp>
        <p:nvSpPr>
          <p:cNvPr id="5" name="Rectángulo 4">
            <a:extLst>
              <a:ext uri="{FF2B5EF4-FFF2-40B4-BE49-F238E27FC236}">
                <a16:creationId xmlns:a16="http://schemas.microsoft.com/office/drawing/2014/main" id="{35703CE3-D90D-A165-955F-795DCC174102}"/>
              </a:ext>
            </a:extLst>
          </p:cNvPr>
          <p:cNvSpPr/>
          <p:nvPr/>
        </p:nvSpPr>
        <p:spPr>
          <a:xfrm>
            <a:off x="11811000" y="7817703"/>
            <a:ext cx="3073400" cy="830997"/>
          </a:xfrm>
          <a:prstGeom prst="rect">
            <a:avLst/>
          </a:prstGeom>
          <a:noFill/>
        </p:spPr>
        <p:txBody>
          <a:bodyPr wrap="square" lIns="91440" tIns="45720" rIns="91440" bIns="45720">
            <a:spAutoFit/>
          </a:bodyPr>
          <a:lstStyle/>
          <a:p>
            <a:pPr algn="ctr"/>
            <a:r>
              <a:rPr lang="es-ES" sz="2400" b="1" cap="none" spc="0" dirty="0">
                <a:ln w="22225">
                  <a:solidFill>
                    <a:schemeClr val="accent2"/>
                  </a:solidFill>
                  <a:prstDash val="solid"/>
                </a:ln>
                <a:solidFill>
                  <a:schemeClr val="accent2">
                    <a:lumMod val="40000"/>
                    <a:lumOff val="60000"/>
                  </a:schemeClr>
                </a:solidFill>
                <a:effectLst/>
                <a:hlinkClick r:id="rId2" action="ppaction://hlinksldjump"/>
              </a:rPr>
              <a:t>Regresar al menú principal</a:t>
            </a:r>
            <a:endParaRPr lang="es-ES" sz="2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824567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77E78125-05DF-9F01-0F5F-AFE9A7032C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0"/>
            <a:ext cx="15544800" cy="10058400"/>
          </a:xfrm>
          <a:prstGeom prst="rect">
            <a:avLst/>
          </a:prstGeom>
        </p:spPr>
      </p:pic>
      <p:sp>
        <p:nvSpPr>
          <p:cNvPr id="8" name="object 2">
            <a:extLst>
              <a:ext uri="{FF2B5EF4-FFF2-40B4-BE49-F238E27FC236}">
                <a16:creationId xmlns:a16="http://schemas.microsoft.com/office/drawing/2014/main" id="{94062E9C-4D83-E426-FCE0-72BC4335B342}"/>
              </a:ext>
            </a:extLst>
          </p:cNvPr>
          <p:cNvSpPr txBox="1">
            <a:spLocks noGrp="1"/>
          </p:cNvSpPr>
          <p:nvPr>
            <p:ph type="title"/>
          </p:nvPr>
        </p:nvSpPr>
        <p:spPr>
          <a:xfrm>
            <a:off x="2514600" y="3276600"/>
            <a:ext cx="10134600" cy="4998804"/>
          </a:xfrm>
          <a:prstGeom prst="rect">
            <a:avLst/>
          </a:prstGeom>
        </p:spPr>
        <p:txBody>
          <a:bodyPr vert="horz" wrap="square" lIns="0" tIns="12700" rIns="0" bIns="0" rtlCol="0">
            <a:spAutoFit/>
          </a:bodyPr>
          <a:lstStyle/>
          <a:p>
            <a:pPr marL="12700" algn="ctr">
              <a:spcBef>
                <a:spcPts val="100"/>
              </a:spcBef>
            </a:pPr>
            <a:r>
              <a:rPr lang="es-ES" sz="3600" spc="165" dirty="0"/>
              <a:t>PRINCIPALES CAMBIOS EN LAS POLÍTICAS Y LINEAMIENTOS GENERALES DE RACIONALIDAD, AUSTERIDAD Y DISCIPLINA PRESUPUESTAL DE LA UNIVERSIDAD DE GUANAJUATO PARA EL EJERCICIO FISCAL DEL 2026. </a:t>
            </a:r>
            <a:br>
              <a:rPr lang="es-ES" sz="3600" spc="165" dirty="0"/>
            </a:br>
            <a:br>
              <a:rPr lang="es-ES" sz="3600" spc="165" dirty="0"/>
            </a:br>
            <a:br>
              <a:rPr lang="es-ES" sz="3600" spc="165" dirty="0"/>
            </a:br>
            <a:endParaRPr sz="3600" spc="195" dirty="0"/>
          </a:p>
        </p:txBody>
      </p:sp>
    </p:spTree>
    <p:extLst>
      <p:ext uri="{BB962C8B-B14F-4D97-AF65-F5344CB8AC3E}">
        <p14:creationId xmlns:p14="http://schemas.microsoft.com/office/powerpoint/2010/main" val="2030175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1B5C5-5758-C47D-DD30-AD5B401F3BA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1F244A6-CB02-D31D-C754-7B23D6CFC7D8}"/>
              </a:ext>
            </a:extLst>
          </p:cNvPr>
          <p:cNvSpPr>
            <a:spLocks noGrp="1"/>
          </p:cNvSpPr>
          <p:nvPr>
            <p:ph type="title"/>
          </p:nvPr>
        </p:nvSpPr>
        <p:spPr>
          <a:xfrm>
            <a:off x="829433" y="304800"/>
            <a:ext cx="13885934" cy="914400"/>
          </a:xfrm>
        </p:spPr>
        <p:txBody>
          <a:bodyPr anchor="b">
            <a:normAutofit/>
          </a:bodyPr>
          <a:lstStyle/>
          <a:p>
            <a:pPr algn="ctr"/>
            <a:r>
              <a:rPr lang="es-MX" sz="3200" dirty="0"/>
              <a:t>PORTAL DE FACTURACIÓN INTRAUG</a:t>
            </a:r>
          </a:p>
        </p:txBody>
      </p:sp>
      <p:sp>
        <p:nvSpPr>
          <p:cNvPr id="4" name="CuadroTexto 3">
            <a:extLst>
              <a:ext uri="{FF2B5EF4-FFF2-40B4-BE49-F238E27FC236}">
                <a16:creationId xmlns:a16="http://schemas.microsoft.com/office/drawing/2014/main" id="{91C2E383-61FF-D011-14E0-C73325EED11B}"/>
              </a:ext>
            </a:extLst>
          </p:cNvPr>
          <p:cNvSpPr txBox="1"/>
          <p:nvPr/>
        </p:nvSpPr>
        <p:spPr>
          <a:xfrm>
            <a:off x="990599" y="1219200"/>
            <a:ext cx="13724767" cy="6575390"/>
          </a:xfrm>
          <a:prstGeom prst="rect">
            <a:avLst/>
          </a:prstGeom>
          <a:noFill/>
        </p:spPr>
        <p:txBody>
          <a:bodyPr wrap="square">
            <a:spAutoFit/>
          </a:bodyPr>
          <a:lstStyle/>
          <a:p>
            <a:pPr algn="just">
              <a:lnSpc>
                <a:spcPct val="107000"/>
              </a:lnSpc>
              <a:spcAft>
                <a:spcPts val="800"/>
              </a:spcAft>
              <a:buNone/>
            </a:pPr>
            <a:r>
              <a:rPr lang="es-MX" sz="2800" dirty="0">
                <a:effectLst/>
                <a:latin typeface="Arial" panose="020B0604020202020204" pitchFamily="34" charset="0"/>
                <a:ea typeface="Calibri" panose="020F0502020204030204" pitchFamily="34" charset="0"/>
                <a:cs typeface="Times New Roman" panose="02020603050405020304" pitchFamily="18" charset="0"/>
              </a:rPr>
              <a:t>Ingresar los datos fiscales de acuerdo con la Constancia de Situación Fiscal (RFC, nombre o razón social, régimen fiscal y código postal de su domicilio fiscal).</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s-MX" sz="2800" dirty="0">
                <a:effectLst/>
                <a:latin typeface="Arial" panose="020B0604020202020204" pitchFamily="34" charset="0"/>
                <a:ea typeface="Calibri" panose="020F0502020204030204" pitchFamily="34" charset="0"/>
                <a:cs typeface="Times New Roman" panose="02020603050405020304" pitchFamily="18" charset="0"/>
              </a:rPr>
              <a:t> </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s-MX" sz="2800" dirty="0">
                <a:effectLst/>
                <a:latin typeface="Arial" panose="020B0604020202020204" pitchFamily="34" charset="0"/>
                <a:ea typeface="Calibri" panose="020F0502020204030204" pitchFamily="34" charset="0"/>
                <a:cs typeface="Times New Roman" panose="02020603050405020304" pitchFamily="18" charset="0"/>
              </a:rPr>
              <a:t>Una vez emitido un CFDI PPD se contrae la obligación de dar seguimiento a la gestión para el pago correspondiente y generar el CFDI Complemento de Recepción de Pago.</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s-MX" sz="2800" dirty="0">
                <a:effectLst/>
                <a:latin typeface="Arial" panose="020B0604020202020204" pitchFamily="34" charset="0"/>
                <a:ea typeface="Calibri" panose="020F0502020204030204" pitchFamily="34" charset="0"/>
                <a:cs typeface="Times New Roman" panose="02020603050405020304" pitchFamily="18" charset="0"/>
              </a:rPr>
              <a:t> </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s-MX" sz="2800" dirty="0">
                <a:effectLst/>
                <a:latin typeface="Arial" panose="020B0604020202020204" pitchFamily="34" charset="0"/>
                <a:ea typeface="Calibri" panose="020F0502020204030204" pitchFamily="34" charset="0"/>
                <a:cs typeface="Times New Roman" panose="02020603050405020304" pitchFamily="18" charset="0"/>
              </a:rPr>
              <a:t>Cuando se trate de la emisión de un CFD PPD con IVA, se deberá considerar ingresar en el campo IMPORTE el subtotal de la factura toda vez que será el importe base que tomará el sistema como predeterminado y ya no se puede modificar.</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s-MX" sz="2800" dirty="0">
                <a:effectLst/>
                <a:latin typeface="Arial" panose="020B0604020202020204" pitchFamily="34" charset="0"/>
                <a:ea typeface="Calibri" panose="020F0502020204030204" pitchFamily="34" charset="0"/>
                <a:cs typeface="Times New Roman" panose="02020603050405020304" pitchFamily="18" charset="0"/>
              </a:rPr>
              <a:t>Cuando se trate de pagos en parcialidades anotar el número de parcialidad correspondiente (por cada pago, hay que generar un CFDI por complemento de pago).</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77246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6DC96C-DA67-EA32-3A2A-59CC91DE1CA6}"/>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3CC56BA-9294-7C57-EF1F-3AD158978B82}"/>
              </a:ext>
            </a:extLst>
          </p:cNvPr>
          <p:cNvSpPr>
            <a:spLocks noGrp="1"/>
          </p:cNvSpPr>
          <p:nvPr>
            <p:ph type="title"/>
          </p:nvPr>
        </p:nvSpPr>
        <p:spPr>
          <a:xfrm>
            <a:off x="829433" y="304800"/>
            <a:ext cx="13885934" cy="914400"/>
          </a:xfrm>
        </p:spPr>
        <p:txBody>
          <a:bodyPr anchor="b">
            <a:normAutofit/>
          </a:bodyPr>
          <a:lstStyle/>
          <a:p>
            <a:pPr algn="ctr"/>
            <a:r>
              <a:rPr lang="es-MX" sz="3200" dirty="0"/>
              <a:t>PORTAL DE FACTURACIÓN INTRAUG</a:t>
            </a:r>
          </a:p>
        </p:txBody>
      </p:sp>
      <p:sp>
        <p:nvSpPr>
          <p:cNvPr id="4" name="CuadroTexto 3">
            <a:extLst>
              <a:ext uri="{FF2B5EF4-FFF2-40B4-BE49-F238E27FC236}">
                <a16:creationId xmlns:a16="http://schemas.microsoft.com/office/drawing/2014/main" id="{8BD12D50-8BE4-F7FF-9078-FCEEDC395ECD}"/>
              </a:ext>
            </a:extLst>
          </p:cNvPr>
          <p:cNvSpPr txBox="1"/>
          <p:nvPr/>
        </p:nvSpPr>
        <p:spPr>
          <a:xfrm>
            <a:off x="829433" y="1219200"/>
            <a:ext cx="13885934" cy="7705379"/>
          </a:xfrm>
          <a:prstGeom prst="rect">
            <a:avLst/>
          </a:prstGeom>
          <a:noFill/>
        </p:spPr>
        <p:txBody>
          <a:bodyPr wrap="square">
            <a:spAutoFit/>
          </a:bodyPr>
          <a:lstStyle/>
          <a:p>
            <a:pPr algn="just">
              <a:lnSpc>
                <a:spcPct val="107000"/>
              </a:lnSpc>
              <a:spcAft>
                <a:spcPts val="800"/>
              </a:spcAft>
              <a:buNone/>
            </a:pPr>
            <a:r>
              <a:rPr lang="es-MX" sz="2800" dirty="0">
                <a:effectLst/>
                <a:latin typeface="Arial" panose="020B0604020202020204" pitchFamily="34" charset="0"/>
                <a:ea typeface="Calibri" panose="020F0502020204030204" pitchFamily="34" charset="0"/>
                <a:cs typeface="Times New Roman" panose="02020603050405020304" pitchFamily="18" charset="0"/>
              </a:rPr>
              <a:t>Cuando se trate de un solo depósito que cubre el total en suma de más de un CFDI PPD generado, se deberá solicitar el registro de ingreso por cada uno y emitir el Complemento de Pago de cada CFDI.</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s-MX" sz="2800" dirty="0">
                <a:effectLst/>
                <a:latin typeface="Arial" panose="020B0604020202020204" pitchFamily="34" charset="0"/>
                <a:ea typeface="Calibri" panose="020F0502020204030204" pitchFamily="34" charset="0"/>
                <a:cs typeface="Times New Roman" panose="02020603050405020304" pitchFamily="18" charset="0"/>
              </a:rPr>
              <a:t> </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s-MX" sz="2800" dirty="0">
                <a:effectLst/>
                <a:latin typeface="Arial" panose="020B0604020202020204" pitchFamily="34" charset="0"/>
                <a:ea typeface="Calibri" panose="020F0502020204030204" pitchFamily="34" charset="0"/>
                <a:cs typeface="Times New Roman" panose="02020603050405020304" pitchFamily="18" charset="0"/>
              </a:rPr>
              <a:t>En tema de cancelación de CFDI PPD, se debe iniciar el proceso desde el sistema por parte del usuario y en seguida notificarlo vía correo electrónico a personal de Tesorería.</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s-MX" sz="2800" dirty="0">
                <a:effectLst/>
                <a:latin typeface="Arial" panose="020B0604020202020204" pitchFamily="34" charset="0"/>
                <a:ea typeface="Calibri" panose="020F0502020204030204" pitchFamily="34" charset="0"/>
                <a:cs typeface="Times New Roman" panose="02020603050405020304" pitchFamily="18" charset="0"/>
              </a:rPr>
              <a:t> </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s-MX" sz="2800" dirty="0">
                <a:effectLst/>
                <a:latin typeface="Arial" panose="020B0604020202020204" pitchFamily="34" charset="0"/>
                <a:ea typeface="Calibri" panose="020F0502020204030204" pitchFamily="34" charset="0"/>
                <a:cs typeface="Times New Roman" panose="02020603050405020304" pitchFamily="18" charset="0"/>
              </a:rPr>
              <a:t>Cuando el motivo de cancelación sea 01 Comprobante emitido con errores con relación, primero se emite el CFDI que lo sustituye y posterior a ello se cancela el CFDI PPD con error.</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s-MX" sz="2800" dirty="0">
                <a:effectLst/>
                <a:latin typeface="Arial" panose="020B0604020202020204" pitchFamily="34" charset="0"/>
                <a:ea typeface="Calibri" panose="020F0502020204030204" pitchFamily="34" charset="0"/>
                <a:cs typeface="Times New Roman" panose="02020603050405020304" pitchFamily="18" charset="0"/>
              </a:rPr>
              <a:t> </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s-MX" sz="2800" dirty="0">
                <a:effectLst/>
                <a:latin typeface="Arial" panose="020B0604020202020204" pitchFamily="34" charset="0"/>
                <a:ea typeface="Calibri" panose="020F0502020204030204" pitchFamily="34" charset="0"/>
                <a:cs typeface="Times New Roman" panose="02020603050405020304" pitchFamily="18" charset="0"/>
              </a:rPr>
              <a:t>En la emisión de CFDI CRP (Complemento de Recepción de Pago) no brincarse el paso signo señalado </a:t>
            </a:r>
            <a:r>
              <a:rPr lang="es-MX" sz="2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s-MX" sz="2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 </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01D84C41-4210-FDAC-9EE8-C163AC91D0D5}"/>
              </a:ext>
            </a:extLst>
          </p:cNvPr>
          <p:cNvSpPr/>
          <p:nvPr/>
        </p:nvSpPr>
        <p:spPr>
          <a:xfrm>
            <a:off x="11811000" y="7817703"/>
            <a:ext cx="3073400" cy="830997"/>
          </a:xfrm>
          <a:prstGeom prst="rect">
            <a:avLst/>
          </a:prstGeom>
          <a:noFill/>
        </p:spPr>
        <p:txBody>
          <a:bodyPr wrap="square" lIns="91440" tIns="45720" rIns="91440" bIns="45720">
            <a:spAutoFit/>
          </a:bodyPr>
          <a:lstStyle/>
          <a:p>
            <a:pPr algn="ctr"/>
            <a:r>
              <a:rPr lang="es-ES" sz="2400" b="1" cap="none" spc="0" dirty="0">
                <a:ln w="22225">
                  <a:solidFill>
                    <a:schemeClr val="accent2"/>
                  </a:solidFill>
                  <a:prstDash val="solid"/>
                </a:ln>
                <a:solidFill>
                  <a:schemeClr val="accent2">
                    <a:lumMod val="40000"/>
                    <a:lumOff val="60000"/>
                  </a:schemeClr>
                </a:solidFill>
                <a:effectLst/>
                <a:hlinkClick r:id="rId2" action="ppaction://hlinksldjump"/>
              </a:rPr>
              <a:t>Regresar al menú principal</a:t>
            </a:r>
            <a:endParaRPr lang="es-ES" sz="2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485074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7078C-3EEB-97CA-B460-382BFBC4266F}"/>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ADDAF804-1E0D-05A4-1DA5-23B34B27BCA8}"/>
              </a:ext>
            </a:extLst>
          </p:cNvPr>
          <p:cNvSpPr>
            <a:spLocks noGrp="1"/>
          </p:cNvSpPr>
          <p:nvPr>
            <p:ph type="title"/>
          </p:nvPr>
        </p:nvSpPr>
        <p:spPr>
          <a:xfrm>
            <a:off x="829433" y="304800"/>
            <a:ext cx="13885934" cy="914400"/>
          </a:xfrm>
        </p:spPr>
        <p:txBody>
          <a:bodyPr anchor="b">
            <a:normAutofit/>
          </a:bodyPr>
          <a:lstStyle/>
          <a:p>
            <a:pPr algn="ctr"/>
            <a:r>
              <a:rPr lang="es-MX" sz="3200" dirty="0"/>
              <a:t>MODULO DE CAJA EN LINEA</a:t>
            </a:r>
          </a:p>
        </p:txBody>
      </p:sp>
      <p:sp>
        <p:nvSpPr>
          <p:cNvPr id="4" name="CuadroTexto 3">
            <a:extLst>
              <a:ext uri="{FF2B5EF4-FFF2-40B4-BE49-F238E27FC236}">
                <a16:creationId xmlns:a16="http://schemas.microsoft.com/office/drawing/2014/main" id="{D7E0EC32-8624-5F72-2DAD-52E225DDA874}"/>
              </a:ext>
            </a:extLst>
          </p:cNvPr>
          <p:cNvSpPr txBox="1"/>
          <p:nvPr/>
        </p:nvSpPr>
        <p:spPr>
          <a:xfrm>
            <a:off x="914400" y="1219200"/>
            <a:ext cx="13800967" cy="7549374"/>
          </a:xfrm>
          <a:prstGeom prst="rect">
            <a:avLst/>
          </a:prstGeom>
          <a:noFill/>
        </p:spPr>
        <p:txBody>
          <a:bodyPr wrap="square">
            <a:spAutoFit/>
          </a:bodyPr>
          <a:lstStyle/>
          <a:p>
            <a:pPr algn="just">
              <a:lnSpc>
                <a:spcPct val="107000"/>
              </a:lnSpc>
              <a:spcAft>
                <a:spcPts val="800"/>
              </a:spcAft>
              <a:buNone/>
            </a:pPr>
            <a:r>
              <a:rPr lang="es-MX" sz="2800" dirty="0">
                <a:effectLst/>
                <a:latin typeface="Arial" panose="020B0604020202020204" pitchFamily="34" charset="0"/>
                <a:ea typeface="Calibri" panose="020F0502020204030204" pitchFamily="34" charset="0"/>
                <a:cs typeface="Times New Roman" panose="02020603050405020304" pitchFamily="18" charset="0"/>
              </a:rPr>
              <a:t>Llenar todos los campos en MAYUSCULAS y SIN acentos. 100% bien escrito.</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s-MX" sz="1400" dirty="0">
                <a:effectLst/>
                <a:latin typeface="Arial" panose="020B0604020202020204" pitchFamily="34" charset="0"/>
                <a:ea typeface="Calibri" panose="020F0502020204030204" pitchFamily="34" charset="0"/>
                <a:cs typeface="Times New Roman" panose="02020603050405020304" pitchFamily="18" charset="0"/>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s-MX" sz="2800" dirty="0">
                <a:effectLst/>
                <a:latin typeface="Arial" panose="020B0604020202020204" pitchFamily="34" charset="0"/>
                <a:ea typeface="Calibri" panose="020F0502020204030204" pitchFamily="34" charset="0"/>
                <a:cs typeface="Times New Roman" panose="02020603050405020304" pitchFamily="18" charset="0"/>
              </a:rPr>
              <a:t>Definir el CONCEPTO de ingreso lo más específico posible. Anotar en su caso el folio del CFDI. </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s-MX" sz="1400" dirty="0">
                <a:effectLst/>
                <a:latin typeface="Arial" panose="020B0604020202020204" pitchFamily="34" charset="0"/>
                <a:ea typeface="Calibri" panose="020F0502020204030204" pitchFamily="34" charset="0"/>
                <a:cs typeface="Times New Roman" panose="02020603050405020304" pitchFamily="18" charset="0"/>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s-MX" sz="2800" dirty="0">
                <a:effectLst/>
                <a:latin typeface="Arial" panose="020B0604020202020204" pitchFamily="34" charset="0"/>
                <a:ea typeface="Calibri" panose="020F0502020204030204" pitchFamily="34" charset="0"/>
                <a:cs typeface="Times New Roman" panose="02020603050405020304" pitchFamily="18" charset="0"/>
              </a:rPr>
              <a:t>La fecha de depósito </a:t>
            </a:r>
            <a:r>
              <a:rPr lang="es-MX" sz="2800" b="1" dirty="0">
                <a:effectLst/>
                <a:latin typeface="Arial" panose="020B0604020202020204" pitchFamily="34" charset="0"/>
                <a:ea typeface="Calibri" panose="020F0502020204030204" pitchFamily="34" charset="0"/>
                <a:cs typeface="Times New Roman" panose="02020603050405020304" pitchFamily="18" charset="0"/>
              </a:rPr>
              <a:t>debe coincidir</a:t>
            </a:r>
            <a:r>
              <a:rPr lang="es-MX" sz="2800" dirty="0">
                <a:effectLst/>
                <a:latin typeface="Arial" panose="020B0604020202020204" pitchFamily="34" charset="0"/>
                <a:ea typeface="Calibri" panose="020F0502020204030204" pitchFamily="34" charset="0"/>
                <a:cs typeface="Times New Roman" panose="02020603050405020304" pitchFamily="18" charset="0"/>
              </a:rPr>
              <a:t> con la fecha del comprobante de transferencia.</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s-MX" sz="1400" dirty="0">
                <a:effectLst/>
                <a:latin typeface="Arial" panose="020B0604020202020204" pitchFamily="34" charset="0"/>
                <a:ea typeface="Calibri" panose="020F0502020204030204" pitchFamily="34" charset="0"/>
                <a:cs typeface="Times New Roman" panose="02020603050405020304" pitchFamily="18" charset="0"/>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s-MX" sz="2800" dirty="0">
                <a:effectLst/>
                <a:latin typeface="Arial" panose="020B0604020202020204" pitchFamily="34" charset="0"/>
                <a:ea typeface="Calibri" panose="020F0502020204030204" pitchFamily="34" charset="0"/>
                <a:cs typeface="Times New Roman" panose="02020603050405020304" pitchFamily="18" charset="0"/>
              </a:rPr>
              <a:t>En el caso de </a:t>
            </a:r>
            <a:r>
              <a:rPr lang="es-MX" sz="2800" b="1" dirty="0">
                <a:effectLst/>
                <a:latin typeface="Arial" panose="020B0604020202020204" pitchFamily="34" charset="0"/>
                <a:ea typeface="Calibri" panose="020F0502020204030204" pitchFamily="34" charset="0"/>
                <a:cs typeface="Times New Roman" panose="02020603050405020304" pitchFamily="18" charset="0"/>
              </a:rPr>
              <a:t>Reintegros</a:t>
            </a:r>
            <a:r>
              <a:rPr lang="es-MX" sz="2800" dirty="0">
                <a:effectLst/>
                <a:latin typeface="Arial" panose="020B0604020202020204" pitchFamily="34" charset="0"/>
                <a:ea typeface="Calibri" panose="020F0502020204030204" pitchFamily="34" charset="0"/>
                <a:cs typeface="Times New Roman" panose="02020603050405020304" pitchFamily="18" charset="0"/>
              </a:rPr>
              <a:t>, comenzar el concepto de la siguiente manera: “</a:t>
            </a:r>
            <a:r>
              <a:rPr lang="es-MX" sz="2800" b="1" dirty="0">
                <a:effectLst/>
                <a:latin typeface="Arial" panose="020B0604020202020204" pitchFamily="34" charset="0"/>
                <a:ea typeface="Calibri" panose="020F0502020204030204" pitchFamily="34" charset="0"/>
                <a:cs typeface="Times New Roman" panose="02020603050405020304" pitchFamily="18" charset="0"/>
              </a:rPr>
              <a:t>REINTEGRO DE…” </a:t>
            </a:r>
            <a:r>
              <a:rPr lang="es-MX" sz="2800" dirty="0">
                <a:effectLst/>
                <a:latin typeface="Arial" panose="020B0604020202020204" pitchFamily="34" charset="0"/>
                <a:ea typeface="Calibri" panose="020F0502020204030204" pitchFamily="34" charset="0"/>
                <a:cs typeface="Times New Roman" panose="02020603050405020304" pitchFamily="18" charset="0"/>
              </a:rPr>
              <a:t>Si es un pendiente a comprobar continue con el </a:t>
            </a:r>
            <a:r>
              <a:rPr lang="es-MX" sz="2800" b="1" dirty="0">
                <a:effectLst/>
                <a:latin typeface="Arial" panose="020B0604020202020204" pitchFamily="34" charset="0"/>
                <a:ea typeface="Calibri" panose="020F0502020204030204" pitchFamily="34" charset="0"/>
                <a:cs typeface="Times New Roman" panose="02020603050405020304" pitchFamily="18" charset="0"/>
              </a:rPr>
              <a:t>documento 17 o 19</a:t>
            </a:r>
            <a:r>
              <a:rPr lang="es-MX" sz="2800" dirty="0">
                <a:effectLst/>
                <a:latin typeface="Arial" panose="020B0604020202020204" pitchFamily="34" charset="0"/>
                <a:ea typeface="Calibri" panose="020F0502020204030204" pitchFamily="34" charset="0"/>
                <a:cs typeface="Times New Roman" panose="02020603050405020304" pitchFamily="18" charset="0"/>
              </a:rPr>
              <a:t> y terminar con el concepto tal cual quedo registrado en la SP/PC en SAP</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s-MX" sz="1400" dirty="0">
                <a:effectLst/>
                <a:latin typeface="Arial" panose="020B0604020202020204" pitchFamily="34" charset="0"/>
                <a:ea typeface="Calibri" panose="020F0502020204030204" pitchFamily="34" charset="0"/>
                <a:cs typeface="Times New Roman" panose="02020603050405020304" pitchFamily="18" charset="0"/>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s-MX" sz="2800" dirty="0">
                <a:effectLst/>
                <a:latin typeface="Arial" panose="020B0604020202020204" pitchFamily="34" charset="0"/>
                <a:ea typeface="Calibri" panose="020F0502020204030204" pitchFamily="34" charset="0"/>
                <a:cs typeface="Times New Roman" panose="02020603050405020304" pitchFamily="18" charset="0"/>
              </a:rPr>
              <a:t>El comprobante de la transferencia bancaria debe ser en archivo PDF (no imagen) y generado por el aplicativo bancario respectivo. No se aceptan notificaciones por correo como comprobantes, pues en ocasiones </a:t>
            </a:r>
            <a:r>
              <a:rPr lang="es-MX" sz="2800" b="1" dirty="0">
                <a:effectLst/>
                <a:latin typeface="Arial" panose="020B0604020202020204" pitchFamily="34" charset="0"/>
                <a:ea typeface="Calibri" panose="020F0502020204030204" pitchFamily="34" charset="0"/>
                <a:cs typeface="Times New Roman" panose="02020603050405020304" pitchFamily="18" charset="0"/>
              </a:rPr>
              <a:t>NO</a:t>
            </a:r>
            <a:r>
              <a:rPr lang="es-MX" sz="2800" dirty="0">
                <a:effectLst/>
                <a:latin typeface="Arial" panose="020B0604020202020204" pitchFamily="34" charset="0"/>
                <a:ea typeface="Calibri" panose="020F0502020204030204" pitchFamily="34" charset="0"/>
                <a:cs typeface="Times New Roman" panose="02020603050405020304" pitchFamily="18" charset="0"/>
              </a:rPr>
              <a:t> traen la referencia bancaria.</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s-MX" sz="1400" dirty="0">
                <a:effectLst/>
                <a:latin typeface="Arial" panose="020B0604020202020204" pitchFamily="34" charset="0"/>
                <a:ea typeface="Calibri" panose="020F0502020204030204" pitchFamily="34" charset="0"/>
                <a:cs typeface="Times New Roman" panose="02020603050405020304" pitchFamily="18" charset="0"/>
              </a:rPr>
              <a:t>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s-MX" sz="2800" dirty="0">
                <a:effectLst/>
                <a:latin typeface="Arial" panose="020B0604020202020204" pitchFamily="34" charset="0"/>
                <a:ea typeface="Calibri" panose="020F0502020204030204" pitchFamily="34" charset="0"/>
                <a:cs typeface="Times New Roman" panose="02020603050405020304" pitchFamily="18" charset="0"/>
              </a:rPr>
              <a:t>En su caso, adjuntar el archivo PDF del CFDI generado en PPD.</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ángulo 5">
            <a:extLst>
              <a:ext uri="{FF2B5EF4-FFF2-40B4-BE49-F238E27FC236}">
                <a16:creationId xmlns:a16="http://schemas.microsoft.com/office/drawing/2014/main" id="{F1524643-FAFD-E413-B14E-EA4AEBC47CBB}"/>
              </a:ext>
            </a:extLst>
          </p:cNvPr>
          <p:cNvSpPr/>
          <p:nvPr/>
        </p:nvSpPr>
        <p:spPr>
          <a:xfrm>
            <a:off x="11811000" y="7817703"/>
            <a:ext cx="3073400" cy="830997"/>
          </a:xfrm>
          <a:prstGeom prst="rect">
            <a:avLst/>
          </a:prstGeom>
          <a:noFill/>
        </p:spPr>
        <p:txBody>
          <a:bodyPr wrap="square" lIns="91440" tIns="45720" rIns="91440" bIns="45720">
            <a:spAutoFit/>
          </a:bodyPr>
          <a:lstStyle/>
          <a:p>
            <a:pPr algn="ctr"/>
            <a:r>
              <a:rPr lang="es-ES" sz="2400" b="1" cap="none" spc="0" dirty="0">
                <a:ln w="22225">
                  <a:solidFill>
                    <a:schemeClr val="accent2"/>
                  </a:solidFill>
                  <a:prstDash val="solid"/>
                </a:ln>
                <a:solidFill>
                  <a:schemeClr val="accent2">
                    <a:lumMod val="40000"/>
                    <a:lumOff val="60000"/>
                  </a:schemeClr>
                </a:solidFill>
                <a:effectLst/>
                <a:hlinkClick r:id="rId2" action="ppaction://hlinksldjump"/>
              </a:rPr>
              <a:t>Regresar al menú principal</a:t>
            </a:r>
            <a:endParaRPr lang="es-ES" sz="2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4523737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A5F0B1-4D18-EB4F-2293-29CC9D15A195}"/>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464F7F40-B56A-16C1-A34C-C55257F0E825}"/>
              </a:ext>
            </a:extLst>
          </p:cNvPr>
          <p:cNvSpPr>
            <a:spLocks noGrp="1"/>
          </p:cNvSpPr>
          <p:nvPr>
            <p:ph type="title"/>
          </p:nvPr>
        </p:nvSpPr>
        <p:spPr>
          <a:xfrm>
            <a:off x="829433" y="304800"/>
            <a:ext cx="13885934" cy="914400"/>
          </a:xfrm>
        </p:spPr>
        <p:txBody>
          <a:bodyPr anchor="b">
            <a:normAutofit/>
          </a:bodyPr>
          <a:lstStyle/>
          <a:p>
            <a:pPr algn="ctr"/>
            <a:r>
              <a:rPr lang="es-MX" sz="3200" dirty="0"/>
              <a:t>PAGOS EN MONEDA EXTRANJERA</a:t>
            </a:r>
          </a:p>
        </p:txBody>
      </p:sp>
      <p:sp>
        <p:nvSpPr>
          <p:cNvPr id="8" name="CuadroTexto 7">
            <a:extLst>
              <a:ext uri="{FF2B5EF4-FFF2-40B4-BE49-F238E27FC236}">
                <a16:creationId xmlns:a16="http://schemas.microsoft.com/office/drawing/2014/main" id="{B60FA20E-FA22-CF62-C523-D3A6515F145F}"/>
              </a:ext>
            </a:extLst>
          </p:cNvPr>
          <p:cNvSpPr txBox="1"/>
          <p:nvPr/>
        </p:nvSpPr>
        <p:spPr>
          <a:xfrm>
            <a:off x="829433" y="1219200"/>
            <a:ext cx="13800967" cy="7524239"/>
          </a:xfrm>
          <a:prstGeom prst="rect">
            <a:avLst/>
          </a:prstGeom>
          <a:noFill/>
        </p:spPr>
        <p:txBody>
          <a:bodyPr wrap="square">
            <a:spAutoFit/>
          </a:bodyPr>
          <a:lstStyle/>
          <a:p>
            <a:pPr algn="just">
              <a:lnSpc>
                <a:spcPct val="107000"/>
              </a:lnSpc>
              <a:spcAft>
                <a:spcPts val="800"/>
              </a:spcAft>
              <a:buNone/>
            </a:pPr>
            <a:r>
              <a:rPr lang="es-MX" sz="2800" dirty="0">
                <a:effectLst/>
                <a:latin typeface="Arial" panose="020B0604020202020204" pitchFamily="34" charset="0"/>
                <a:ea typeface="Calibri" panose="020F0502020204030204" pitchFamily="34" charset="0"/>
                <a:cs typeface="Times New Roman" panose="02020603050405020304" pitchFamily="18" charset="0"/>
              </a:rPr>
              <a:t>Completar el </a:t>
            </a:r>
            <a:r>
              <a:rPr lang="es-MX" sz="2800" b="1" i="1" dirty="0">
                <a:effectLst/>
                <a:latin typeface="Arial" panose="020B0604020202020204" pitchFamily="34" charset="0"/>
                <a:ea typeface="Calibri" panose="020F0502020204030204" pitchFamily="34" charset="0"/>
                <a:cs typeface="Times New Roman" panose="02020603050405020304" pitchFamily="18" charset="0"/>
              </a:rPr>
              <a:t>“Formato de datos adicionales para operaciones en moneda extranjera” </a:t>
            </a:r>
            <a:r>
              <a:rPr lang="es-MX" sz="2800" i="1" dirty="0">
                <a:effectLst/>
                <a:latin typeface="Calibri" panose="020F0502020204030204" pitchFamily="34" charset="0"/>
                <a:ea typeface="Calibri" panose="020F0502020204030204" pitchFamily="34" charset="0"/>
                <a:cs typeface="Times New Roman" panose="02020603050405020304" pitchFamily="18" charset="0"/>
              </a:rPr>
              <a:t>(</a:t>
            </a:r>
            <a:r>
              <a:rPr lang="es-MX" sz="2800" dirty="0">
                <a:effectLst/>
                <a:latin typeface="Arial" panose="020B0604020202020204" pitchFamily="34" charset="0"/>
                <a:ea typeface="Calibri" panose="020F0502020204030204" pitchFamily="34" charset="0"/>
                <a:cs typeface="Times New Roman" panose="02020603050405020304" pitchFamily="18" charset="0"/>
              </a:rPr>
              <a:t>disponible en el portal de </a:t>
            </a:r>
            <a:r>
              <a:rPr lang="es-MX" sz="2800" dirty="0" err="1">
                <a:effectLst/>
                <a:latin typeface="Arial" panose="020B0604020202020204" pitchFamily="34" charset="0"/>
                <a:ea typeface="Calibri" panose="020F0502020204030204" pitchFamily="34" charset="0"/>
                <a:cs typeface="Times New Roman" panose="02020603050405020304" pitchFamily="18" charset="0"/>
              </a:rPr>
              <a:t>IntraUG</a:t>
            </a:r>
            <a:r>
              <a:rPr lang="es-MX" sz="2800" dirty="0">
                <a:effectLst/>
                <a:latin typeface="Arial" panose="020B0604020202020204" pitchFamily="34" charset="0"/>
                <a:ea typeface="Calibri" panose="020F0502020204030204" pitchFamily="34" charset="0"/>
                <a:cs typeface="Times New Roman" panose="02020603050405020304" pitchFamily="18" charset="0"/>
              </a:rPr>
              <a:t> en el módulo de formatos.)</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s-MX" sz="2800" dirty="0">
                <a:effectLst/>
                <a:latin typeface="Arial" panose="020B0604020202020204" pitchFamily="34" charset="0"/>
                <a:ea typeface="Calibri" panose="020F0502020204030204" pitchFamily="34" charset="0"/>
                <a:cs typeface="Times New Roman" panose="02020603050405020304" pitchFamily="18" charset="0"/>
              </a:rPr>
              <a:t> </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s-MX" sz="2800" b="1" dirty="0">
                <a:effectLst/>
                <a:latin typeface="Arial" panose="020B0604020202020204" pitchFamily="34" charset="0"/>
                <a:ea typeface="Calibri" panose="020F0502020204030204" pitchFamily="34" charset="0"/>
                <a:cs typeface="Times New Roman" panose="02020603050405020304" pitchFamily="18" charset="0"/>
              </a:rPr>
              <a:t>Errores frecuentes y recomendaciones:</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s-MX" sz="2800" dirty="0">
                <a:effectLst/>
                <a:latin typeface="Arial" panose="020B0604020202020204" pitchFamily="34" charset="0"/>
                <a:ea typeface="Calibri" panose="020F0502020204030204" pitchFamily="34" charset="0"/>
                <a:cs typeface="Times New Roman" panose="02020603050405020304" pitchFamily="18" charset="0"/>
              </a:rPr>
              <a:t> </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0000"/>
              </a:lnSpc>
              <a:spcAft>
                <a:spcPts val="600"/>
              </a:spcAft>
              <a:buFont typeface="Symbol" panose="05050102010706020507" pitchFamily="18" charset="2"/>
              <a:buChar char=""/>
            </a:pPr>
            <a:r>
              <a:rPr lang="es-MX" sz="2800" b="1" dirty="0">
                <a:effectLst/>
                <a:latin typeface="Arial" panose="020B0604020202020204" pitchFamily="34" charset="0"/>
                <a:ea typeface="Calibri" panose="020F0502020204030204" pitchFamily="34" charset="0"/>
                <a:cs typeface="Arial" panose="020B0604020202020204" pitchFamily="34" charset="0"/>
              </a:rPr>
              <a:t>Dirección incompleta del beneficiario.</a:t>
            </a:r>
            <a:r>
              <a:rPr lang="es-MX" sz="2800" dirty="0">
                <a:effectLst/>
                <a:latin typeface="Arial" panose="020B0604020202020204" pitchFamily="34" charset="0"/>
                <a:ea typeface="Calibri" panose="020F0502020204030204" pitchFamily="34" charset="0"/>
                <a:cs typeface="Arial" panose="020B0604020202020204" pitchFamily="34" charset="0"/>
              </a:rPr>
              <a:t> La dirección debe incluir: calle, número, código postal, ciudad y país.</a:t>
            </a:r>
            <a:endParaRPr lang="es-MX" sz="2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buNone/>
            </a:pPr>
            <a:r>
              <a:rPr lang="es-MX" sz="2800" dirty="0">
                <a:effectLst/>
                <a:latin typeface="Arial" panose="020B0604020202020204" pitchFamily="34" charset="0"/>
                <a:ea typeface="Calibri" panose="020F0502020204030204" pitchFamily="34" charset="0"/>
                <a:cs typeface="Times New Roman" panose="02020603050405020304" pitchFamily="18" charset="0"/>
              </a:rPr>
              <a:t> </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0000"/>
              </a:lnSpc>
              <a:spcAft>
                <a:spcPts val="600"/>
              </a:spcAft>
              <a:buFont typeface="Symbol" panose="05050102010706020507" pitchFamily="18" charset="2"/>
              <a:buChar char=""/>
            </a:pPr>
            <a:r>
              <a:rPr lang="es-MX" sz="2800" b="1" dirty="0">
                <a:effectLst/>
                <a:latin typeface="Arial" panose="020B0604020202020204" pitchFamily="34" charset="0"/>
                <a:ea typeface="Calibri" panose="020F0502020204030204" pitchFamily="34" charset="0"/>
                <a:cs typeface="Arial" panose="020B0604020202020204" pitchFamily="34" charset="0"/>
              </a:rPr>
              <a:t>Falta de referencia sobre la divisa del beneficiario.</a:t>
            </a:r>
            <a:r>
              <a:rPr lang="es-MX" sz="2800" dirty="0">
                <a:effectLst/>
                <a:latin typeface="Arial" panose="020B0604020202020204" pitchFamily="34" charset="0"/>
                <a:ea typeface="Calibri" panose="020F0502020204030204" pitchFamily="34" charset="0"/>
                <a:cs typeface="Arial" panose="020B0604020202020204" pitchFamily="34" charset="0"/>
              </a:rPr>
              <a:t> Es necesario indicar claramente la moneda en la que el beneficiario recibirá el pago.</a:t>
            </a:r>
          </a:p>
          <a:p>
            <a:pPr marL="342900" lvl="0" indent="-342900" algn="just">
              <a:lnSpc>
                <a:spcPct val="110000"/>
              </a:lnSpc>
              <a:spcAft>
                <a:spcPts val="600"/>
              </a:spcAft>
              <a:buFont typeface="Symbol" panose="05050102010706020507" pitchFamily="18" charset="2"/>
              <a:buChar char=""/>
            </a:pPr>
            <a:endParaRPr lang="es-MX" sz="28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0000"/>
              </a:lnSpc>
              <a:spcAft>
                <a:spcPts val="600"/>
              </a:spcAft>
              <a:buFont typeface="Symbol" panose="05050102010706020507" pitchFamily="18" charset="2"/>
              <a:buChar char=""/>
            </a:pPr>
            <a:endParaRPr lang="es-MX" sz="2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0000"/>
              </a:lnSpc>
              <a:spcAft>
                <a:spcPts val="600"/>
              </a:spcAft>
              <a:buFont typeface="Symbol" panose="05050102010706020507" pitchFamily="18" charset="2"/>
              <a:buChar char=""/>
            </a:pPr>
            <a:endParaRPr lang="es-MX" sz="2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10000"/>
              </a:lnSpc>
              <a:spcAft>
                <a:spcPts val="600"/>
              </a:spcAft>
              <a:buFont typeface="Symbol" panose="05050102010706020507" pitchFamily="18" charset="2"/>
              <a:buChar char=""/>
            </a:pPr>
            <a:endParaRPr lang="es-MX"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9" name="Imagen 8">
            <a:extLst>
              <a:ext uri="{FF2B5EF4-FFF2-40B4-BE49-F238E27FC236}">
                <a16:creationId xmlns:a16="http://schemas.microsoft.com/office/drawing/2014/main" id="{9BD38CA5-8A7B-8748-038B-F552ADC53C9F}"/>
              </a:ext>
            </a:extLst>
          </p:cNvPr>
          <p:cNvPicPr>
            <a:picLocks noChangeAspect="1"/>
          </p:cNvPicPr>
          <p:nvPr/>
        </p:nvPicPr>
        <p:blipFill>
          <a:blip r:embed="rId2"/>
          <a:stretch>
            <a:fillRect/>
          </a:stretch>
        </p:blipFill>
        <p:spPr>
          <a:xfrm>
            <a:off x="3200399" y="6553200"/>
            <a:ext cx="9351811" cy="2190239"/>
          </a:xfrm>
          <a:prstGeom prst="rect">
            <a:avLst/>
          </a:prstGeom>
        </p:spPr>
      </p:pic>
    </p:spTree>
    <p:extLst>
      <p:ext uri="{BB962C8B-B14F-4D97-AF65-F5344CB8AC3E}">
        <p14:creationId xmlns:p14="http://schemas.microsoft.com/office/powerpoint/2010/main" val="3223496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172ED-6B3F-4B71-EF1D-544DE1E87D1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19F4CAF5-9336-849F-BD75-09D74062F0D9}"/>
              </a:ext>
            </a:extLst>
          </p:cNvPr>
          <p:cNvSpPr>
            <a:spLocks noGrp="1"/>
          </p:cNvSpPr>
          <p:nvPr>
            <p:ph type="title"/>
          </p:nvPr>
        </p:nvSpPr>
        <p:spPr>
          <a:xfrm>
            <a:off x="829433" y="304800"/>
            <a:ext cx="13885934" cy="914400"/>
          </a:xfrm>
        </p:spPr>
        <p:txBody>
          <a:bodyPr anchor="b">
            <a:normAutofit/>
          </a:bodyPr>
          <a:lstStyle/>
          <a:p>
            <a:pPr algn="ctr"/>
            <a:r>
              <a:rPr lang="es-MX" sz="3200" dirty="0"/>
              <a:t>PAGOS EN MONEDA EXTRANJERA</a:t>
            </a:r>
          </a:p>
        </p:txBody>
      </p:sp>
      <p:sp>
        <p:nvSpPr>
          <p:cNvPr id="4" name="CuadroTexto 3">
            <a:extLst>
              <a:ext uri="{FF2B5EF4-FFF2-40B4-BE49-F238E27FC236}">
                <a16:creationId xmlns:a16="http://schemas.microsoft.com/office/drawing/2014/main" id="{2417FEB6-8EA4-D751-4A6D-AC3B5F965374}"/>
              </a:ext>
            </a:extLst>
          </p:cNvPr>
          <p:cNvSpPr txBox="1"/>
          <p:nvPr/>
        </p:nvSpPr>
        <p:spPr>
          <a:xfrm>
            <a:off x="914399" y="1219200"/>
            <a:ext cx="13800967" cy="4629472"/>
          </a:xfrm>
          <a:prstGeom prst="rect">
            <a:avLst/>
          </a:prstGeom>
          <a:noFill/>
        </p:spPr>
        <p:txBody>
          <a:bodyPr wrap="square">
            <a:spAutoFit/>
          </a:bodyPr>
          <a:lstStyle/>
          <a:p>
            <a:pPr marL="342900" lvl="0" indent="-342900" algn="just">
              <a:lnSpc>
                <a:spcPct val="110000"/>
              </a:lnSpc>
              <a:spcAft>
                <a:spcPts val="600"/>
              </a:spcAft>
              <a:buFont typeface="Symbol" panose="05050102010706020507" pitchFamily="18" charset="2"/>
              <a:buChar char=""/>
            </a:pPr>
            <a:r>
              <a:rPr lang="es-MX" sz="2800" b="1" dirty="0">
                <a:effectLst/>
                <a:latin typeface="Arial" panose="020B0604020202020204" pitchFamily="34" charset="0"/>
                <a:ea typeface="Calibri" panose="020F0502020204030204" pitchFamily="34" charset="0"/>
                <a:cs typeface="Arial" panose="020B0604020202020204" pitchFamily="34" charset="0"/>
              </a:rPr>
              <a:t>Referencia a más de una cuenta bancaria.</a:t>
            </a:r>
            <a:r>
              <a:rPr lang="es-MX" sz="2800" dirty="0">
                <a:effectLst/>
                <a:latin typeface="Arial" panose="020B0604020202020204" pitchFamily="34" charset="0"/>
                <a:ea typeface="Calibri" panose="020F0502020204030204" pitchFamily="34" charset="0"/>
                <a:cs typeface="Arial" panose="020B0604020202020204" pitchFamily="34" charset="0"/>
              </a:rPr>
              <a:t> En ocasiones se proporciona información de un banco intermediario. Si es el caso, se deberá contactar al beneficiario para confirmar a qué cuenta debe realizarse el pago.</a:t>
            </a:r>
            <a:endParaRPr lang="es-MX" sz="2800" dirty="0">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10000"/>
              </a:lnSpc>
              <a:spcAft>
                <a:spcPts val="600"/>
              </a:spcAft>
              <a:buNone/>
            </a:pPr>
            <a:r>
              <a:rPr lang="es-MX" sz="2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MX"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lnSpc>
                <a:spcPct val="110000"/>
              </a:lnSpc>
              <a:spcAft>
                <a:spcPts val="600"/>
              </a:spcAft>
              <a:buFont typeface="Symbol" panose="05050102010706020507" pitchFamily="18" charset="2"/>
              <a:buChar char=""/>
            </a:pPr>
            <a:r>
              <a:rPr lang="es-MX" sz="2800" b="1" dirty="0">
                <a:effectLst/>
                <a:latin typeface="Arial" panose="020B0604020202020204" pitchFamily="34" charset="0"/>
                <a:ea typeface="Calibri" panose="020F0502020204030204" pitchFamily="34" charset="0"/>
                <a:cs typeface="Arial" panose="020B0604020202020204" pitchFamily="34" charset="0"/>
              </a:rPr>
              <a:t>Datos del solicitante erróneos.</a:t>
            </a:r>
            <a:r>
              <a:rPr lang="es-MX" sz="2800" dirty="0">
                <a:effectLst/>
                <a:latin typeface="Arial" panose="020B0604020202020204" pitchFamily="34" charset="0"/>
                <a:ea typeface="Calibri" panose="020F0502020204030204" pitchFamily="34" charset="0"/>
                <a:cs typeface="Arial" panose="020B0604020202020204" pitchFamily="34" charset="0"/>
              </a:rPr>
              <a:t> En este apartado no se debe referir al titular del área sino al responsable de efectuar el trámite.</a:t>
            </a:r>
            <a:endParaRPr lang="es-MX" sz="2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buNone/>
            </a:pPr>
            <a:r>
              <a:rPr lang="es-MX" sz="2800" dirty="0">
                <a:effectLst/>
                <a:latin typeface="Arial" panose="020B0604020202020204" pitchFamily="34" charset="0"/>
                <a:ea typeface="Calibri" panose="020F0502020204030204" pitchFamily="34" charset="0"/>
                <a:cs typeface="Times New Roman" panose="02020603050405020304" pitchFamily="18" charset="0"/>
              </a:rPr>
              <a:t> </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s-MX" sz="2800" dirty="0">
                <a:effectLst/>
                <a:latin typeface="Arial" panose="020B0604020202020204" pitchFamily="34" charset="0"/>
                <a:ea typeface="Calibri" panose="020F0502020204030204" pitchFamily="34" charset="0"/>
                <a:cs typeface="Times New Roman" panose="02020603050405020304" pitchFamily="18" charset="0"/>
              </a:rPr>
              <a:t>Para cualquier asesoría, pueden comunicarse a la extensión </a:t>
            </a:r>
            <a:r>
              <a:rPr lang="es-MX" sz="2800" b="1" dirty="0">
                <a:effectLst/>
                <a:latin typeface="Arial" panose="020B0604020202020204" pitchFamily="34" charset="0"/>
                <a:ea typeface="Calibri" panose="020F0502020204030204" pitchFamily="34" charset="0"/>
                <a:cs typeface="Times New Roman" panose="02020603050405020304" pitchFamily="18" charset="0"/>
              </a:rPr>
              <a:t>4137</a:t>
            </a:r>
            <a:r>
              <a:rPr lang="es-MX" sz="2800" dirty="0">
                <a:effectLst/>
                <a:latin typeface="Arial" panose="020B0604020202020204" pitchFamily="34" charset="0"/>
                <a:ea typeface="Calibri" panose="020F0502020204030204" pitchFamily="34" charset="0"/>
                <a:cs typeface="Times New Roman" panose="02020603050405020304" pitchFamily="18" charset="0"/>
              </a:rPr>
              <a:t> con </a:t>
            </a:r>
            <a:r>
              <a:rPr lang="es-MX" sz="2800" b="1" dirty="0">
                <a:effectLst/>
                <a:latin typeface="Arial" panose="020B0604020202020204" pitchFamily="34" charset="0"/>
                <a:ea typeface="Calibri" panose="020F0502020204030204" pitchFamily="34" charset="0"/>
                <a:cs typeface="Times New Roman" panose="02020603050405020304" pitchFamily="18" charset="0"/>
              </a:rPr>
              <a:t>Alejandra Morales.</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9BBBFBFA-0CAF-475B-1989-79D553BC57ED}"/>
              </a:ext>
            </a:extLst>
          </p:cNvPr>
          <p:cNvSpPr/>
          <p:nvPr/>
        </p:nvSpPr>
        <p:spPr>
          <a:xfrm>
            <a:off x="11811000" y="7817703"/>
            <a:ext cx="3073400" cy="830997"/>
          </a:xfrm>
          <a:prstGeom prst="rect">
            <a:avLst/>
          </a:prstGeom>
          <a:noFill/>
        </p:spPr>
        <p:txBody>
          <a:bodyPr wrap="square" lIns="91440" tIns="45720" rIns="91440" bIns="45720">
            <a:spAutoFit/>
          </a:bodyPr>
          <a:lstStyle/>
          <a:p>
            <a:pPr algn="ctr"/>
            <a:r>
              <a:rPr lang="es-ES" sz="2400" b="1" cap="none" spc="0" dirty="0">
                <a:ln w="22225">
                  <a:solidFill>
                    <a:schemeClr val="accent2"/>
                  </a:solidFill>
                  <a:prstDash val="solid"/>
                </a:ln>
                <a:solidFill>
                  <a:schemeClr val="accent2">
                    <a:lumMod val="40000"/>
                    <a:lumOff val="60000"/>
                  </a:schemeClr>
                </a:solidFill>
                <a:effectLst/>
                <a:hlinkClick r:id="rId2" action="ppaction://hlinksldjump"/>
              </a:rPr>
              <a:t>Regresar al menú principal</a:t>
            </a:r>
            <a:endParaRPr lang="es-ES" sz="2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955644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CB08B-5176-5A40-6C8B-F13DBE4962AA}"/>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31213A1-348E-1A6A-156E-846CD497217F}"/>
              </a:ext>
            </a:extLst>
          </p:cNvPr>
          <p:cNvSpPr>
            <a:spLocks noGrp="1"/>
          </p:cNvSpPr>
          <p:nvPr>
            <p:ph type="title"/>
          </p:nvPr>
        </p:nvSpPr>
        <p:spPr>
          <a:xfrm>
            <a:off x="829433" y="304800"/>
            <a:ext cx="13885934" cy="914400"/>
          </a:xfrm>
        </p:spPr>
        <p:txBody>
          <a:bodyPr anchor="b">
            <a:normAutofit/>
          </a:bodyPr>
          <a:lstStyle/>
          <a:p>
            <a:pPr algn="ctr"/>
            <a:r>
              <a:rPr lang="es-MX" sz="3200" dirty="0"/>
              <a:t>ALTA, MODIFICACION E INHABILITACIÓN DE ARANCELES</a:t>
            </a:r>
          </a:p>
        </p:txBody>
      </p:sp>
      <p:sp>
        <p:nvSpPr>
          <p:cNvPr id="4" name="CuadroTexto 3">
            <a:extLst>
              <a:ext uri="{FF2B5EF4-FFF2-40B4-BE49-F238E27FC236}">
                <a16:creationId xmlns:a16="http://schemas.microsoft.com/office/drawing/2014/main" id="{621759E5-79A1-2C4A-9150-18659F70D0C8}"/>
              </a:ext>
            </a:extLst>
          </p:cNvPr>
          <p:cNvSpPr txBox="1"/>
          <p:nvPr/>
        </p:nvSpPr>
        <p:spPr>
          <a:xfrm>
            <a:off x="914400" y="1295400"/>
            <a:ext cx="13716000" cy="7730321"/>
          </a:xfrm>
          <a:prstGeom prst="rect">
            <a:avLst/>
          </a:prstGeom>
          <a:noFill/>
        </p:spPr>
        <p:txBody>
          <a:bodyPr wrap="square">
            <a:spAutoFit/>
          </a:bodyPr>
          <a:lstStyle/>
          <a:p>
            <a:pPr algn="just">
              <a:spcAft>
                <a:spcPts val="800"/>
              </a:spcAft>
              <a:buNone/>
            </a:pPr>
            <a:r>
              <a:rPr lang="es-MX" sz="2800" b="1" dirty="0">
                <a:effectLst/>
                <a:latin typeface="Arial" panose="020B0604020202020204" pitchFamily="34" charset="0"/>
                <a:ea typeface="Calibri" panose="020F0502020204030204" pitchFamily="34" charset="0"/>
                <a:cs typeface="Times New Roman" panose="02020603050405020304" pitchFamily="18" charset="0"/>
              </a:rPr>
              <a:t>Errores frecuentes</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anose="05050102010706020507" pitchFamily="18" charset="2"/>
              <a:buChar char=""/>
            </a:pPr>
            <a:r>
              <a:rPr lang="es-MX" sz="2800" dirty="0">
                <a:effectLst/>
                <a:latin typeface="Arial" panose="020B0604020202020204" pitchFamily="34" charset="0"/>
                <a:ea typeface="Times New Roman" panose="02020603050405020304" pitchFamily="18" charset="0"/>
                <a:cs typeface="Times New Roman" panose="02020603050405020304" pitchFamily="18" charset="0"/>
              </a:rPr>
              <a:t>El oficio de solicitud se dirige de manera errónea o no lo firma el coordinador administrativo tratándose de Dependencias de la Rectoría General o ENMS.</a:t>
            </a:r>
            <a:endParaRPr lang="es-MX"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600"/>
              </a:spcAft>
              <a:buFont typeface="Symbol" panose="05050102010706020507" pitchFamily="18" charset="2"/>
              <a:buChar char=""/>
            </a:pPr>
            <a:endParaRPr lang="es-MX" sz="2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Aft>
                <a:spcPts val="600"/>
              </a:spcAft>
              <a:buFont typeface="Symbol" panose="05050102010706020507" pitchFamily="18" charset="2"/>
              <a:buChar char=""/>
            </a:pPr>
            <a:r>
              <a:rPr lang="es-MX" sz="2800" dirty="0">
                <a:effectLst/>
                <a:latin typeface="Arial" panose="020B0604020202020204" pitchFamily="34" charset="0"/>
                <a:ea typeface="Times New Roman" panose="02020603050405020304" pitchFamily="18" charset="0"/>
                <a:cs typeface="Times New Roman" panose="02020603050405020304" pitchFamily="18" charset="0"/>
              </a:rPr>
              <a:t>En el caso de los Campus se omite enviar la solicitud de nuevas cuentas de ingreso al Coordinador General de Apoyo Administrativo para su aprobación y visto bueno.</a:t>
            </a:r>
            <a:endParaRPr lang="es-MX"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600"/>
              </a:spcAft>
              <a:buFont typeface="Symbol" panose="05050102010706020507" pitchFamily="18" charset="2"/>
              <a:buChar char=""/>
            </a:pPr>
            <a:endParaRPr lang="es-MX" sz="2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Aft>
                <a:spcPts val="600"/>
              </a:spcAft>
              <a:buFont typeface="Symbol" panose="05050102010706020507" pitchFamily="18" charset="2"/>
              <a:buChar char=""/>
            </a:pPr>
            <a:r>
              <a:rPr lang="es-MX" sz="2800" dirty="0">
                <a:effectLst/>
                <a:latin typeface="Arial" panose="020B0604020202020204" pitchFamily="34" charset="0"/>
                <a:ea typeface="Times New Roman" panose="02020603050405020304" pitchFamily="18" charset="0"/>
                <a:cs typeface="Times New Roman" panose="02020603050405020304" pitchFamily="18" charset="0"/>
              </a:rPr>
              <a:t>No se respeta el número de caracteres máximo para el nombre del arancel.</a:t>
            </a:r>
            <a:endParaRPr lang="es-MX"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600"/>
              </a:spcAft>
              <a:buFont typeface="Symbol" panose="05050102010706020507" pitchFamily="18" charset="2"/>
              <a:buChar char=""/>
            </a:pPr>
            <a:endParaRPr lang="es-MX" sz="28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gn="just">
              <a:spcAft>
                <a:spcPts val="600"/>
              </a:spcAft>
              <a:buFont typeface="Symbol" panose="05050102010706020507" pitchFamily="18" charset="2"/>
              <a:buChar char=""/>
            </a:pPr>
            <a:r>
              <a:rPr lang="es-MX" sz="2800" dirty="0">
                <a:effectLst/>
                <a:latin typeface="Arial" panose="020B0604020202020204" pitchFamily="34" charset="0"/>
                <a:ea typeface="Times New Roman" panose="02020603050405020304" pitchFamily="18" charset="0"/>
                <a:cs typeface="Times New Roman" panose="02020603050405020304" pitchFamily="18" charset="0"/>
              </a:rPr>
              <a:t>En el caso de modificación, baja, habilitación o inhabilitación se les olvida indicar el ID arancel, es decir poner el número de identificador único por tipo de ingreso.</a:t>
            </a:r>
            <a:endParaRPr lang="es-MX"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800"/>
              </a:spcAft>
              <a:buNone/>
            </a:pPr>
            <a:endParaRPr lang="es-MX" sz="2800" dirty="0">
              <a:effectLst/>
              <a:latin typeface="Arial" panose="020B0604020202020204" pitchFamily="34" charset="0"/>
              <a:ea typeface="Calibri" panose="020F0502020204030204" pitchFamily="34" charset="0"/>
              <a:cs typeface="Times New Roman" panose="02020603050405020304" pitchFamily="18" charset="0"/>
            </a:endParaRPr>
          </a:p>
          <a:p>
            <a:pPr algn="just">
              <a:spcAft>
                <a:spcPts val="800"/>
              </a:spcAft>
              <a:buNone/>
            </a:pPr>
            <a:r>
              <a:rPr lang="es-MX" sz="2800" dirty="0">
                <a:effectLst/>
                <a:latin typeface="Arial" panose="020B0604020202020204" pitchFamily="34" charset="0"/>
                <a:ea typeface="Calibri" panose="020F0502020204030204" pitchFamily="34" charset="0"/>
                <a:cs typeface="Times New Roman" panose="02020603050405020304" pitchFamily="18" charset="0"/>
              </a:rPr>
              <a:t>Como recomendación se pide que para cualquier duda referente al tema de Alta, modificación, inhabilitación o habilitación de aranceles se comuniquen directamente a la extensión 4138 con el Coordinador de ingresos.</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48831743-EF6F-04F0-B6AC-5818542B21B9}"/>
              </a:ext>
            </a:extLst>
          </p:cNvPr>
          <p:cNvSpPr/>
          <p:nvPr/>
        </p:nvSpPr>
        <p:spPr>
          <a:xfrm>
            <a:off x="11811000" y="8541603"/>
            <a:ext cx="3073400" cy="830997"/>
          </a:xfrm>
          <a:prstGeom prst="rect">
            <a:avLst/>
          </a:prstGeom>
          <a:noFill/>
        </p:spPr>
        <p:txBody>
          <a:bodyPr wrap="square" lIns="91440" tIns="45720" rIns="91440" bIns="45720">
            <a:spAutoFit/>
          </a:bodyPr>
          <a:lstStyle/>
          <a:p>
            <a:pPr algn="ctr"/>
            <a:r>
              <a:rPr lang="es-ES" sz="2400" b="1" cap="none" spc="0" dirty="0">
                <a:ln w="22225">
                  <a:solidFill>
                    <a:schemeClr val="accent2"/>
                  </a:solidFill>
                  <a:prstDash val="solid"/>
                </a:ln>
                <a:solidFill>
                  <a:schemeClr val="accent2">
                    <a:lumMod val="40000"/>
                    <a:lumOff val="60000"/>
                  </a:schemeClr>
                </a:solidFill>
                <a:effectLst/>
                <a:hlinkClick r:id="rId2" action="ppaction://hlinksldjump"/>
              </a:rPr>
              <a:t>Regresar al menú principal</a:t>
            </a:r>
            <a:endParaRPr lang="es-ES" sz="2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3136301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B39CD7-8518-2458-A5CD-6756CFBCCF8C}"/>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2BA3E59-0487-AE47-02E9-47D196B1E787}"/>
              </a:ext>
            </a:extLst>
          </p:cNvPr>
          <p:cNvSpPr>
            <a:spLocks noGrp="1"/>
          </p:cNvSpPr>
          <p:nvPr>
            <p:ph type="title"/>
          </p:nvPr>
        </p:nvSpPr>
        <p:spPr>
          <a:xfrm>
            <a:off x="829433" y="304800"/>
            <a:ext cx="13885934" cy="914400"/>
          </a:xfrm>
        </p:spPr>
        <p:txBody>
          <a:bodyPr anchor="b">
            <a:normAutofit/>
          </a:bodyPr>
          <a:lstStyle/>
          <a:p>
            <a:pPr algn="ctr"/>
            <a:r>
              <a:rPr lang="es-MX" sz="3200" dirty="0"/>
              <a:t>PAGOS URGENTES / PAGOS CON CHEQUES</a:t>
            </a:r>
          </a:p>
        </p:txBody>
      </p:sp>
      <p:sp>
        <p:nvSpPr>
          <p:cNvPr id="4" name="CuadroTexto 3">
            <a:extLst>
              <a:ext uri="{FF2B5EF4-FFF2-40B4-BE49-F238E27FC236}">
                <a16:creationId xmlns:a16="http://schemas.microsoft.com/office/drawing/2014/main" id="{6A8D847A-63B9-98EB-2C24-5489FAB7CB6F}"/>
              </a:ext>
            </a:extLst>
          </p:cNvPr>
          <p:cNvSpPr txBox="1"/>
          <p:nvPr/>
        </p:nvSpPr>
        <p:spPr>
          <a:xfrm>
            <a:off x="990599" y="1447800"/>
            <a:ext cx="13724767" cy="5948936"/>
          </a:xfrm>
          <a:prstGeom prst="rect">
            <a:avLst/>
          </a:prstGeom>
          <a:noFill/>
        </p:spPr>
        <p:txBody>
          <a:bodyPr wrap="square">
            <a:spAutoFit/>
          </a:bodyPr>
          <a:lstStyle/>
          <a:p>
            <a:pPr algn="just">
              <a:lnSpc>
                <a:spcPct val="107000"/>
              </a:lnSpc>
              <a:spcAft>
                <a:spcPts val="800"/>
              </a:spcAft>
              <a:buNone/>
            </a:pPr>
            <a:r>
              <a:rPr lang="es-MX" sz="2800" dirty="0">
                <a:effectLst/>
                <a:latin typeface="Arial" panose="020B0604020202020204" pitchFamily="34" charset="0"/>
                <a:ea typeface="Calibri" panose="020F0502020204030204" pitchFamily="34" charset="0"/>
                <a:cs typeface="Times New Roman" panose="02020603050405020304" pitchFamily="18" charset="0"/>
              </a:rPr>
              <a:t>Oficios DRF-304/2019 y DRF-339/2023: </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10000"/>
              </a:lnSpc>
              <a:spcAft>
                <a:spcPts val="600"/>
              </a:spcAft>
              <a:buFont typeface="Symbol" panose="05050102010706020507" pitchFamily="18" charset="2"/>
              <a:buChar char=""/>
            </a:pPr>
            <a:r>
              <a:rPr lang="es-MX" sz="2800" dirty="0">
                <a:effectLst/>
                <a:latin typeface="Arial" panose="020B0604020202020204" pitchFamily="34" charset="0"/>
                <a:ea typeface="Calibri" panose="020F0502020204030204" pitchFamily="34" charset="0"/>
                <a:cs typeface="Arial" panose="020B0604020202020204" pitchFamily="34" charset="0"/>
              </a:rPr>
              <a:t>24 horas para pagos urgentes enviando correo al CP Pedro Rocha justificando la circunstancia.</a:t>
            </a:r>
            <a:endParaRPr lang="es-MX"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0000"/>
              </a:lnSpc>
              <a:spcAft>
                <a:spcPts val="600"/>
              </a:spcAft>
              <a:buFont typeface="Symbol" panose="05050102010706020507" pitchFamily="18" charset="2"/>
              <a:buChar char=""/>
            </a:pPr>
            <a:r>
              <a:rPr lang="es-MX" sz="2800" dirty="0">
                <a:effectLst/>
                <a:latin typeface="Arial" panose="020B0604020202020204" pitchFamily="34" charset="0"/>
                <a:ea typeface="Calibri" panose="020F0502020204030204" pitchFamily="34" charset="0"/>
                <a:cs typeface="Arial" panose="020B0604020202020204" pitchFamily="34" charset="0"/>
              </a:rPr>
              <a:t>Operaciones en Moneda Extranjera. 48 horas hábiles. En cierres trimestrales (y anual) 5 días hábiles de anticipación</a:t>
            </a:r>
            <a:endParaRPr lang="es-MX" sz="2800" dirty="0">
              <a:effectLst/>
              <a:latin typeface="Calibri" panose="020F0502020204030204" pitchFamily="34" charset="0"/>
              <a:ea typeface="Calibri" panose="020F0502020204030204" pitchFamily="34" charset="0"/>
              <a:cs typeface="Arial" panose="020B0604020202020204" pitchFamily="34" charset="0"/>
            </a:endParaRPr>
          </a:p>
          <a:p>
            <a:pPr marL="457200" algn="just">
              <a:lnSpc>
                <a:spcPct val="110000"/>
              </a:lnSpc>
              <a:spcAft>
                <a:spcPts val="600"/>
              </a:spcAft>
              <a:buNone/>
            </a:pPr>
            <a:r>
              <a:rPr lang="es-MX" sz="2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MX"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07000"/>
              </a:lnSpc>
              <a:spcAft>
                <a:spcPts val="800"/>
              </a:spcAft>
              <a:buNone/>
            </a:pPr>
            <a:r>
              <a:rPr lang="es-MX" sz="2800" dirty="0">
                <a:effectLst/>
                <a:latin typeface="Arial" panose="020B0604020202020204" pitchFamily="34" charset="0"/>
                <a:ea typeface="Calibri" panose="020F0502020204030204" pitchFamily="34" charset="0"/>
                <a:cs typeface="Times New Roman" panose="02020603050405020304" pitchFamily="18" charset="0"/>
              </a:rPr>
              <a:t> </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s-MX" sz="2800" dirty="0">
                <a:effectLst/>
                <a:latin typeface="Arial" panose="020B0604020202020204" pitchFamily="34" charset="0"/>
                <a:ea typeface="Calibri" panose="020F0502020204030204" pitchFamily="34" charset="0"/>
                <a:cs typeface="Times New Roman" panose="02020603050405020304" pitchFamily="18" charset="0"/>
              </a:rPr>
              <a:t>Reducción al máximo </a:t>
            </a:r>
            <a:r>
              <a:rPr lang="es-MX" sz="2800" dirty="0">
                <a:latin typeface="Arial" panose="020B0604020202020204" pitchFamily="34" charset="0"/>
                <a:ea typeface="Calibri" panose="020F0502020204030204" pitchFamily="34" charset="0"/>
                <a:cs typeface="Times New Roman" panose="02020603050405020304" pitchFamily="18" charset="0"/>
              </a:rPr>
              <a:t>en 2026, </a:t>
            </a:r>
            <a:r>
              <a:rPr lang="es-MX" sz="2800" dirty="0">
                <a:effectLst/>
                <a:latin typeface="Arial" panose="020B0604020202020204" pitchFamily="34" charset="0"/>
                <a:ea typeface="Calibri" panose="020F0502020204030204" pitchFamily="34" charset="0"/>
                <a:cs typeface="Times New Roman" panose="02020603050405020304" pitchFamily="18" charset="0"/>
              </a:rPr>
              <a:t>la emisión de cheques.</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s-MX" sz="2800" b="1" dirty="0">
                <a:effectLst/>
                <a:latin typeface="Arial" panose="020B0604020202020204" pitchFamily="34" charset="0"/>
                <a:ea typeface="Calibri" panose="020F0502020204030204" pitchFamily="34" charset="0"/>
                <a:cs typeface="Times New Roman" panose="02020603050405020304" pitchFamily="18" charset="0"/>
              </a:rPr>
              <a:t>	2023:</a:t>
            </a:r>
            <a:r>
              <a:rPr lang="es-MX" sz="2800" dirty="0">
                <a:effectLst/>
                <a:latin typeface="Arial" panose="020B0604020202020204" pitchFamily="34" charset="0"/>
                <a:ea typeface="Calibri" panose="020F0502020204030204" pitchFamily="34" charset="0"/>
                <a:cs typeface="Times New Roman" panose="02020603050405020304" pitchFamily="18" charset="0"/>
              </a:rPr>
              <a:t> 391 cheques emitidos	</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indent="449580" algn="just">
              <a:lnSpc>
                <a:spcPct val="107000"/>
              </a:lnSpc>
              <a:spcAft>
                <a:spcPts val="800"/>
              </a:spcAft>
              <a:buNone/>
            </a:pPr>
            <a:r>
              <a:rPr lang="es-MX" sz="2800" b="1" dirty="0">
                <a:effectLst/>
                <a:latin typeface="Arial" panose="020B0604020202020204" pitchFamily="34" charset="0"/>
                <a:ea typeface="Calibri" panose="020F0502020204030204" pitchFamily="34" charset="0"/>
                <a:cs typeface="Times New Roman" panose="02020603050405020304" pitchFamily="18" charset="0"/>
              </a:rPr>
              <a:t>		2024:</a:t>
            </a:r>
            <a:r>
              <a:rPr lang="es-MX" sz="2800" dirty="0">
                <a:effectLst/>
                <a:latin typeface="Arial" panose="020B0604020202020204" pitchFamily="34" charset="0"/>
                <a:ea typeface="Calibri" panose="020F0502020204030204" pitchFamily="34" charset="0"/>
                <a:cs typeface="Times New Roman" panose="02020603050405020304" pitchFamily="18" charset="0"/>
              </a:rPr>
              <a:t> 389 cheques emitidos	</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marL="449580" indent="449580" algn="just">
              <a:lnSpc>
                <a:spcPct val="107000"/>
              </a:lnSpc>
              <a:spcAft>
                <a:spcPts val="800"/>
              </a:spcAft>
              <a:buNone/>
            </a:pPr>
            <a:r>
              <a:rPr lang="es-MX" sz="2800" b="1" dirty="0">
                <a:effectLst/>
                <a:latin typeface="Arial" panose="020B0604020202020204" pitchFamily="34" charset="0"/>
                <a:ea typeface="Calibri" panose="020F0502020204030204" pitchFamily="34" charset="0"/>
                <a:cs typeface="Times New Roman" panose="02020603050405020304" pitchFamily="18" charset="0"/>
              </a:rPr>
              <a:t>			2025:</a:t>
            </a:r>
            <a:r>
              <a:rPr lang="es-MX" sz="2800" dirty="0">
                <a:effectLst/>
                <a:latin typeface="Arial" panose="020B0604020202020204" pitchFamily="34" charset="0"/>
                <a:ea typeface="Calibri" panose="020F0502020204030204" pitchFamily="34" charset="0"/>
                <a:cs typeface="Times New Roman" panose="02020603050405020304" pitchFamily="18" charset="0"/>
              </a:rPr>
              <a:t> 135 cheques emitidos</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ángulo 4">
            <a:extLst>
              <a:ext uri="{FF2B5EF4-FFF2-40B4-BE49-F238E27FC236}">
                <a16:creationId xmlns:a16="http://schemas.microsoft.com/office/drawing/2014/main" id="{7FD502D9-B0C0-0E14-9156-F8DF278EE4C2}"/>
              </a:ext>
            </a:extLst>
          </p:cNvPr>
          <p:cNvSpPr/>
          <p:nvPr/>
        </p:nvSpPr>
        <p:spPr>
          <a:xfrm>
            <a:off x="11811000" y="7817703"/>
            <a:ext cx="3073400" cy="830997"/>
          </a:xfrm>
          <a:prstGeom prst="rect">
            <a:avLst/>
          </a:prstGeom>
          <a:noFill/>
        </p:spPr>
        <p:txBody>
          <a:bodyPr wrap="square" lIns="91440" tIns="45720" rIns="91440" bIns="45720">
            <a:spAutoFit/>
          </a:bodyPr>
          <a:lstStyle/>
          <a:p>
            <a:pPr algn="ctr"/>
            <a:r>
              <a:rPr lang="es-ES" sz="2400" b="1" cap="none" spc="0" dirty="0">
                <a:ln w="22225">
                  <a:solidFill>
                    <a:schemeClr val="accent2"/>
                  </a:solidFill>
                  <a:prstDash val="solid"/>
                </a:ln>
                <a:solidFill>
                  <a:schemeClr val="accent2">
                    <a:lumMod val="40000"/>
                    <a:lumOff val="60000"/>
                  </a:schemeClr>
                </a:solidFill>
                <a:effectLst/>
                <a:hlinkClick r:id="rId2" action="ppaction://hlinksldjump"/>
              </a:rPr>
              <a:t>Regresar al menú principal</a:t>
            </a:r>
            <a:endParaRPr lang="es-ES" sz="2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5609994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E5FFF-1EDE-A5BD-85AA-262B76442304}"/>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B2778D41-3DB0-E73E-6AFC-638BA4F6F893}"/>
              </a:ext>
            </a:extLst>
          </p:cNvPr>
          <p:cNvSpPr>
            <a:spLocks noGrp="1"/>
          </p:cNvSpPr>
          <p:nvPr>
            <p:ph type="title"/>
          </p:nvPr>
        </p:nvSpPr>
        <p:spPr>
          <a:xfrm>
            <a:off x="829433" y="304800"/>
            <a:ext cx="13885934" cy="914400"/>
          </a:xfrm>
        </p:spPr>
        <p:txBody>
          <a:bodyPr anchor="b">
            <a:normAutofit/>
          </a:bodyPr>
          <a:lstStyle/>
          <a:p>
            <a:pPr algn="ctr"/>
            <a:r>
              <a:rPr lang="es-MX" sz="3200" dirty="0"/>
              <a:t>DONATIVOS EN EFECTIVO Y EN ESPECIE</a:t>
            </a:r>
          </a:p>
        </p:txBody>
      </p:sp>
      <p:sp>
        <p:nvSpPr>
          <p:cNvPr id="3" name="CuadroTexto 2">
            <a:extLst>
              <a:ext uri="{FF2B5EF4-FFF2-40B4-BE49-F238E27FC236}">
                <a16:creationId xmlns:a16="http://schemas.microsoft.com/office/drawing/2014/main" id="{8748880E-72F0-BB40-45A8-90AA567BAFD0}"/>
              </a:ext>
            </a:extLst>
          </p:cNvPr>
          <p:cNvSpPr txBox="1"/>
          <p:nvPr/>
        </p:nvSpPr>
        <p:spPr>
          <a:xfrm>
            <a:off x="990600" y="1295401"/>
            <a:ext cx="13563600" cy="6883166"/>
          </a:xfrm>
          <a:prstGeom prst="rect">
            <a:avLst/>
          </a:prstGeom>
          <a:noFill/>
        </p:spPr>
        <p:txBody>
          <a:bodyPr wrap="square">
            <a:spAutoFit/>
          </a:bodyPr>
          <a:lstStyle/>
          <a:p>
            <a:pPr algn="just">
              <a:lnSpc>
                <a:spcPct val="107000"/>
              </a:lnSpc>
              <a:spcAft>
                <a:spcPts val="800"/>
              </a:spcAft>
              <a:buNone/>
            </a:pPr>
            <a:r>
              <a:rPr lang="es-MX" sz="2800" dirty="0">
                <a:effectLst/>
                <a:latin typeface="Arial" panose="020B0604020202020204" pitchFamily="34" charset="0"/>
                <a:ea typeface="Calibri" panose="020F0502020204030204" pitchFamily="34" charset="0"/>
                <a:cs typeface="Times New Roman" panose="02020603050405020304" pitchFamily="18" charset="0"/>
              </a:rPr>
              <a:t>¿Qué características debe tener un CFDI de Donativo en efectivo o especie?</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s-MX" sz="2800" dirty="0">
                <a:effectLst/>
                <a:latin typeface="Arial" panose="020B0604020202020204" pitchFamily="34" charset="0"/>
                <a:ea typeface="Calibri" panose="020F0502020204030204" pitchFamily="34" charset="0"/>
                <a:cs typeface="Times New Roman" panose="02020603050405020304" pitchFamily="18" charset="0"/>
              </a:rPr>
              <a:t> </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s-MX" sz="2800" dirty="0">
                <a:effectLst/>
                <a:latin typeface="Arial" panose="020B0604020202020204" pitchFamily="34" charset="0"/>
                <a:ea typeface="Calibri" panose="020F0502020204030204" pitchFamily="34" charset="0"/>
                <a:cs typeface="Times New Roman" panose="02020603050405020304" pitchFamily="18" charset="0"/>
              </a:rPr>
              <a:t>¿Qué Uso de CFDI se debe considerar para las personas físicas y morales en caso de donativos en efectivo o especie?</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s-MX" sz="2800" dirty="0">
                <a:effectLst/>
                <a:latin typeface="Arial" panose="020B0604020202020204" pitchFamily="34" charset="0"/>
                <a:ea typeface="Calibri" panose="020F0502020204030204" pitchFamily="34" charset="0"/>
                <a:cs typeface="Times New Roman" panose="02020603050405020304" pitchFamily="18" charset="0"/>
              </a:rPr>
              <a:t> </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s-MX" sz="2800" dirty="0">
                <a:effectLst/>
                <a:latin typeface="Arial" panose="020B0604020202020204" pitchFamily="34" charset="0"/>
                <a:ea typeface="Calibri" panose="020F0502020204030204" pitchFamily="34" charset="0"/>
                <a:cs typeface="Times New Roman" panose="02020603050405020304" pitchFamily="18" charset="0"/>
              </a:rPr>
              <a:t>¿Un RESICO 626 o RIF 621 pueden deducir donativos?</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s-MX" sz="2800" dirty="0">
                <a:effectLst/>
                <a:latin typeface="Arial" panose="020B0604020202020204" pitchFamily="34" charset="0"/>
                <a:ea typeface="Calibri" panose="020F0502020204030204" pitchFamily="34" charset="0"/>
                <a:cs typeface="Times New Roman" panose="02020603050405020304" pitchFamily="18" charset="0"/>
              </a:rPr>
              <a:t> </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s-MX" sz="2800" dirty="0">
                <a:effectLst/>
                <a:latin typeface="Arial" panose="020B0604020202020204" pitchFamily="34" charset="0"/>
                <a:ea typeface="Calibri" panose="020F0502020204030204" pitchFamily="34" charset="0"/>
                <a:cs typeface="Times New Roman" panose="02020603050405020304" pitchFamily="18" charset="0"/>
              </a:rPr>
              <a:t>¿Qué importe se debe considerar en una donación en especie de alto valor?</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s-MX" sz="2800" dirty="0">
                <a:effectLst/>
                <a:latin typeface="Arial" panose="020B0604020202020204" pitchFamily="34" charset="0"/>
                <a:ea typeface="Calibri" panose="020F0502020204030204" pitchFamily="34" charset="0"/>
                <a:cs typeface="Times New Roman" panose="02020603050405020304" pitchFamily="18" charset="0"/>
              </a:rPr>
              <a:t> </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s-MX" sz="2800" dirty="0">
                <a:effectLst/>
                <a:latin typeface="Arial" panose="020B0604020202020204" pitchFamily="34" charset="0"/>
                <a:ea typeface="Calibri" panose="020F0502020204030204" pitchFamily="34" charset="0"/>
                <a:cs typeface="Times New Roman" panose="02020603050405020304" pitchFamily="18" charset="0"/>
              </a:rPr>
              <a:t>En caso de donativos en especie, deberá documentarse el proceso de donación, ya sea con el convenio de donación, evidencia física y fotográfica y en el caso de activos, dar vista al Departamento de Control Patrimonial para el registro correspondiente.</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ángulo 3">
            <a:extLst>
              <a:ext uri="{FF2B5EF4-FFF2-40B4-BE49-F238E27FC236}">
                <a16:creationId xmlns:a16="http://schemas.microsoft.com/office/drawing/2014/main" id="{FC603BFA-CAFA-3D9E-9E4A-334EBDFD2A22}"/>
              </a:ext>
            </a:extLst>
          </p:cNvPr>
          <p:cNvSpPr/>
          <p:nvPr/>
        </p:nvSpPr>
        <p:spPr>
          <a:xfrm>
            <a:off x="11811000" y="7817703"/>
            <a:ext cx="3073400" cy="830997"/>
          </a:xfrm>
          <a:prstGeom prst="rect">
            <a:avLst/>
          </a:prstGeom>
          <a:noFill/>
        </p:spPr>
        <p:txBody>
          <a:bodyPr wrap="square" lIns="91440" tIns="45720" rIns="91440" bIns="45720">
            <a:spAutoFit/>
          </a:bodyPr>
          <a:lstStyle/>
          <a:p>
            <a:pPr algn="ctr"/>
            <a:r>
              <a:rPr lang="es-ES" sz="2400" b="1" cap="none" spc="0" dirty="0">
                <a:ln w="22225">
                  <a:solidFill>
                    <a:schemeClr val="accent2"/>
                  </a:solidFill>
                  <a:prstDash val="solid"/>
                </a:ln>
                <a:solidFill>
                  <a:schemeClr val="accent2">
                    <a:lumMod val="40000"/>
                    <a:lumOff val="60000"/>
                  </a:schemeClr>
                </a:solidFill>
                <a:effectLst/>
                <a:hlinkClick r:id="rId2" action="ppaction://hlinksldjump"/>
              </a:rPr>
              <a:t>Regresar al menú principal</a:t>
            </a:r>
            <a:endParaRPr lang="es-ES" sz="2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8155054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FE0D0-5A9D-8A04-FB31-9808F1FF6F27}"/>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B4F8BBA-24ED-199C-16D5-D4E2535F59C4}"/>
              </a:ext>
            </a:extLst>
          </p:cNvPr>
          <p:cNvSpPr>
            <a:spLocks noGrp="1"/>
          </p:cNvSpPr>
          <p:nvPr>
            <p:ph type="title"/>
          </p:nvPr>
        </p:nvSpPr>
        <p:spPr>
          <a:xfrm>
            <a:off x="829433" y="304800"/>
            <a:ext cx="13885934" cy="914400"/>
          </a:xfrm>
        </p:spPr>
        <p:txBody>
          <a:bodyPr anchor="b">
            <a:normAutofit/>
          </a:bodyPr>
          <a:lstStyle/>
          <a:p>
            <a:pPr algn="ctr"/>
            <a:r>
              <a:rPr lang="es-MX" sz="3200" dirty="0"/>
              <a:t>FONDEOS/PAGOS		CONCILIACIONES BANCARIAS</a:t>
            </a:r>
          </a:p>
        </p:txBody>
      </p:sp>
      <p:sp>
        <p:nvSpPr>
          <p:cNvPr id="6" name="CuadroTexto 5">
            <a:extLst>
              <a:ext uri="{FF2B5EF4-FFF2-40B4-BE49-F238E27FC236}">
                <a16:creationId xmlns:a16="http://schemas.microsoft.com/office/drawing/2014/main" id="{FD5B64BF-7086-7D58-8D8A-21BA2821E6C3}"/>
              </a:ext>
            </a:extLst>
          </p:cNvPr>
          <p:cNvSpPr txBox="1"/>
          <p:nvPr/>
        </p:nvSpPr>
        <p:spPr>
          <a:xfrm>
            <a:off x="829433" y="1219201"/>
            <a:ext cx="13885934" cy="8100936"/>
          </a:xfrm>
          <a:prstGeom prst="rect">
            <a:avLst/>
          </a:prstGeom>
          <a:noFill/>
        </p:spPr>
        <p:txBody>
          <a:bodyPr wrap="square">
            <a:spAutoFit/>
          </a:bodyPr>
          <a:lstStyle/>
          <a:p>
            <a:pPr marL="449580" indent="-449580" algn="ctr">
              <a:lnSpc>
                <a:spcPct val="150000"/>
              </a:lnSpc>
              <a:spcBef>
                <a:spcPts val="1200"/>
              </a:spcBef>
              <a:buNone/>
            </a:pPr>
            <a:r>
              <a:rPr lang="es-MX" sz="2800" b="1" kern="0" dirty="0">
                <a:solidFill>
                  <a:srgbClr val="2E74B5"/>
                </a:solidFill>
                <a:effectLst/>
                <a:latin typeface="Times New Roman" panose="02020603050405020304" pitchFamily="18" charset="0"/>
                <a:ea typeface="Times New Roman" panose="02020603050405020304" pitchFamily="18" charset="0"/>
                <a:cs typeface="Times New Roman" panose="02020603050405020304" pitchFamily="18" charset="0"/>
              </a:rPr>
              <a:t>FONDEOS/PAGOS</a:t>
            </a:r>
            <a:endParaRPr lang="es-MX" sz="2800" b="1" kern="0" dirty="0">
              <a:solidFill>
                <a:srgbClr val="2E74B5"/>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buNone/>
            </a:pPr>
            <a:r>
              <a:rPr lang="es-MX" sz="2800" dirty="0">
                <a:effectLst/>
                <a:latin typeface="Arial" panose="020B0604020202020204" pitchFamily="34" charset="0"/>
                <a:ea typeface="Times New Roman" panose="02020603050405020304" pitchFamily="18" charset="0"/>
                <a:cs typeface="Times New Roman" panose="02020603050405020304" pitchFamily="18" charset="0"/>
              </a:rPr>
              <a:t>Solicitar fondeo para pagos de la cuenta bancaria especifica del Campus/CNMS, un día antes y solo cuando el saldo sea insuficiente para cubrir dichos pagos.</a:t>
            </a:r>
          </a:p>
          <a:p>
            <a:pPr>
              <a:lnSpc>
                <a:spcPct val="107000"/>
              </a:lnSpc>
              <a:spcAft>
                <a:spcPts val="800"/>
              </a:spcAft>
              <a:buNone/>
            </a:pPr>
            <a:r>
              <a:rPr lang="es-MX" sz="2800" dirty="0">
                <a:effectLst/>
                <a:latin typeface="Arial" panose="020B0604020202020204" pitchFamily="34" charset="0"/>
                <a:ea typeface="Times New Roman" panose="02020603050405020304" pitchFamily="18" charset="0"/>
                <a:cs typeface="Times New Roman" panose="02020603050405020304" pitchFamily="18" charset="0"/>
              </a:rPr>
              <a:t>Enviar los grupos de pago a autorización antes de las 11:00 </a:t>
            </a:r>
            <a:r>
              <a:rPr lang="es-MX" sz="2800" dirty="0" err="1">
                <a:effectLst/>
                <a:latin typeface="Arial" panose="020B0604020202020204" pitchFamily="34" charset="0"/>
                <a:ea typeface="Times New Roman" panose="02020603050405020304" pitchFamily="18" charset="0"/>
                <a:cs typeface="Times New Roman" panose="02020603050405020304" pitchFamily="18" charset="0"/>
              </a:rPr>
              <a:t>hrs</a:t>
            </a:r>
            <a:r>
              <a:rPr lang="es-MX" sz="2800" dirty="0">
                <a:effectLst/>
                <a:latin typeface="Arial" panose="020B0604020202020204" pitchFamily="34" charset="0"/>
                <a:ea typeface="Times New Roman" panose="02020603050405020304" pitchFamily="18" charset="0"/>
                <a:cs typeface="Times New Roman" panose="02020603050405020304" pitchFamily="18" charset="0"/>
              </a:rPr>
              <a:t>. En caso pagos urgentes o extraordinarios, a más tardar a las 15:00 </a:t>
            </a:r>
            <a:r>
              <a:rPr lang="es-MX" sz="2800" dirty="0" err="1">
                <a:effectLst/>
                <a:latin typeface="Arial" panose="020B0604020202020204" pitchFamily="34" charset="0"/>
                <a:ea typeface="Times New Roman" panose="02020603050405020304" pitchFamily="18" charset="0"/>
                <a:cs typeface="Times New Roman" panose="02020603050405020304" pitchFamily="18" charset="0"/>
              </a:rPr>
              <a:t>hrs</a:t>
            </a:r>
            <a:r>
              <a:rPr lang="es-MX" sz="2800" dirty="0">
                <a:effectLst/>
                <a:latin typeface="Arial" panose="020B0604020202020204" pitchFamily="34" charset="0"/>
                <a:ea typeface="Times New Roman" panose="02020603050405020304" pitchFamily="18" charset="0"/>
                <a:cs typeface="Times New Roman" panose="02020603050405020304" pitchFamily="18" charset="0"/>
              </a:rPr>
              <a:t>.</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buNone/>
            </a:pPr>
            <a:r>
              <a:rPr lang="es-MX" sz="2800" dirty="0">
                <a:effectLst/>
                <a:latin typeface="Calibri" panose="020F0502020204030204" pitchFamily="34" charset="0"/>
                <a:ea typeface="Calibri" panose="020F0502020204030204" pitchFamily="34" charset="0"/>
                <a:cs typeface="Times New Roman" panose="02020603050405020304" pitchFamily="18" charset="0"/>
              </a:rPr>
              <a:t> </a:t>
            </a:r>
          </a:p>
          <a:p>
            <a:pPr algn="ctr">
              <a:lnSpc>
                <a:spcPct val="107000"/>
              </a:lnSpc>
              <a:spcAft>
                <a:spcPts val="800"/>
              </a:spcAft>
              <a:buNone/>
            </a:pPr>
            <a:r>
              <a:rPr lang="es-MX" sz="2800" b="1" dirty="0">
                <a:solidFill>
                  <a:srgbClr val="2E74B5"/>
                </a:solidFill>
                <a:latin typeface="Times New Roman" panose="02020603050405020304" pitchFamily="18" charset="0"/>
                <a:cs typeface="Times New Roman" panose="02020603050405020304" pitchFamily="18" charset="0"/>
              </a:rPr>
              <a:t>CONCILIACIONES BANCARIAS</a:t>
            </a:r>
          </a:p>
          <a:p>
            <a:pPr algn="just">
              <a:spcAft>
                <a:spcPts val="800"/>
              </a:spcAft>
              <a:buNone/>
            </a:pPr>
            <a:r>
              <a:rPr lang="es-MX" sz="2800" dirty="0">
                <a:latin typeface="Arial" panose="020B0604020202020204" pitchFamily="34" charset="0"/>
                <a:ea typeface="Calibri" panose="020F0502020204030204" pitchFamily="34" charset="0"/>
                <a:cs typeface="Times New Roman" panose="02020603050405020304" pitchFamily="18" charset="0"/>
              </a:rPr>
              <a:t>Uso indebido de cuentas para realizar compensaciones, particularmente cuando se trata de cuentas de subsidio y pagadora general, lo que genera inconsistencias en la conciliación.</a:t>
            </a:r>
          </a:p>
          <a:p>
            <a:pPr algn="just">
              <a:spcAft>
                <a:spcPts val="800"/>
              </a:spcAft>
              <a:buNone/>
            </a:pPr>
            <a:r>
              <a:rPr lang="es-MX" sz="2800" dirty="0">
                <a:latin typeface="Arial" panose="020B0604020202020204" pitchFamily="34" charset="0"/>
                <a:ea typeface="Calibri" panose="020F0502020204030204" pitchFamily="34" charset="0"/>
                <a:cs typeface="Times New Roman" panose="02020603050405020304" pitchFamily="18" charset="0"/>
              </a:rPr>
              <a:t>Falta de verificación de documentos rechazados, provocando que no se realice la descompensación correspondiente del documento o póliza.</a:t>
            </a:r>
          </a:p>
          <a:p>
            <a:pPr algn="just">
              <a:spcAft>
                <a:spcPts val="800"/>
              </a:spcAft>
              <a:buNone/>
            </a:pPr>
            <a:r>
              <a:rPr lang="es-MX" sz="2800" dirty="0">
                <a:latin typeface="Arial" panose="020B0604020202020204" pitchFamily="34" charset="0"/>
                <a:ea typeface="Calibri" panose="020F0502020204030204" pitchFamily="34" charset="0"/>
                <a:cs typeface="Times New Roman" panose="02020603050405020304" pitchFamily="18" charset="0"/>
              </a:rPr>
              <a:t>Registros duplicados, que provocan diferencias entre los movimientos bancarios y la contabilidad.</a:t>
            </a:r>
          </a:p>
          <a:p>
            <a:pPr algn="just">
              <a:spcAft>
                <a:spcPts val="800"/>
              </a:spcAft>
              <a:buNone/>
            </a:pPr>
            <a:r>
              <a:rPr lang="es-MX" sz="2800" dirty="0">
                <a:latin typeface="Arial" panose="020B0604020202020204" pitchFamily="34" charset="0"/>
                <a:ea typeface="Calibri" panose="020F0502020204030204" pitchFamily="34" charset="0"/>
                <a:cs typeface="Times New Roman" panose="02020603050405020304" pitchFamily="18" charset="0"/>
              </a:rPr>
              <a:t>Cancelación de documentos correspondientes a meses anteriores, alterando información previamente </a:t>
            </a:r>
            <a:r>
              <a:rPr lang="es-MX" sz="2800" dirty="0">
                <a:effectLst/>
                <a:latin typeface="Arial" panose="020B0604020202020204" pitchFamily="34" charset="0"/>
                <a:ea typeface="Calibri" panose="020F0502020204030204" pitchFamily="34" charset="0"/>
                <a:cs typeface="Times New Roman" panose="02020603050405020304" pitchFamily="18" charset="0"/>
              </a:rPr>
              <a:t>conciliada y periodos ya revisados o cerrados.</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ángulo 6">
            <a:extLst>
              <a:ext uri="{FF2B5EF4-FFF2-40B4-BE49-F238E27FC236}">
                <a16:creationId xmlns:a16="http://schemas.microsoft.com/office/drawing/2014/main" id="{3DAAC271-BAA0-9380-E952-347B9AE82561}"/>
              </a:ext>
            </a:extLst>
          </p:cNvPr>
          <p:cNvSpPr/>
          <p:nvPr/>
        </p:nvSpPr>
        <p:spPr>
          <a:xfrm>
            <a:off x="12115800" y="8763000"/>
            <a:ext cx="3073400" cy="830997"/>
          </a:xfrm>
          <a:prstGeom prst="rect">
            <a:avLst/>
          </a:prstGeom>
          <a:noFill/>
        </p:spPr>
        <p:txBody>
          <a:bodyPr wrap="square" lIns="91440" tIns="45720" rIns="91440" bIns="45720">
            <a:spAutoFit/>
          </a:bodyPr>
          <a:lstStyle/>
          <a:p>
            <a:pPr algn="ctr"/>
            <a:r>
              <a:rPr lang="es-ES" sz="2400" b="1" cap="none" spc="0" dirty="0">
                <a:ln w="22225">
                  <a:solidFill>
                    <a:schemeClr val="accent2"/>
                  </a:solidFill>
                  <a:prstDash val="solid"/>
                </a:ln>
                <a:solidFill>
                  <a:schemeClr val="accent2">
                    <a:lumMod val="40000"/>
                    <a:lumOff val="60000"/>
                  </a:schemeClr>
                </a:solidFill>
                <a:effectLst/>
                <a:hlinkClick r:id="rId2" action="ppaction://hlinksldjump"/>
              </a:rPr>
              <a:t>Regresar al menú principal</a:t>
            </a:r>
            <a:endParaRPr lang="es-ES" sz="2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17925751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5A3BD-AD80-2182-2409-8E860A3F0D13}"/>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09420ED5-4FDD-EB57-C913-57EF9A547B84}"/>
              </a:ext>
            </a:extLst>
          </p:cNvPr>
          <p:cNvSpPr>
            <a:spLocks noGrp="1"/>
          </p:cNvSpPr>
          <p:nvPr>
            <p:ph type="title"/>
          </p:nvPr>
        </p:nvSpPr>
        <p:spPr>
          <a:xfrm>
            <a:off x="829433" y="304800"/>
            <a:ext cx="13885934" cy="914400"/>
          </a:xfrm>
        </p:spPr>
        <p:txBody>
          <a:bodyPr anchor="b">
            <a:normAutofit/>
          </a:bodyPr>
          <a:lstStyle/>
          <a:p>
            <a:pPr algn="ctr"/>
            <a:r>
              <a:rPr lang="es-MX" sz="3200" dirty="0"/>
              <a:t>SOLICITUD DE COMPROBANTES</a:t>
            </a:r>
          </a:p>
        </p:txBody>
      </p:sp>
      <p:sp>
        <p:nvSpPr>
          <p:cNvPr id="6" name="CuadroTexto 5">
            <a:extLst>
              <a:ext uri="{FF2B5EF4-FFF2-40B4-BE49-F238E27FC236}">
                <a16:creationId xmlns:a16="http://schemas.microsoft.com/office/drawing/2014/main" id="{2677DBE2-82ED-EB43-45E2-2609FDFE3A83}"/>
              </a:ext>
            </a:extLst>
          </p:cNvPr>
          <p:cNvSpPr txBox="1"/>
          <p:nvPr/>
        </p:nvSpPr>
        <p:spPr>
          <a:xfrm>
            <a:off x="914399" y="1676400"/>
            <a:ext cx="13800967" cy="7226402"/>
          </a:xfrm>
          <a:prstGeom prst="rect">
            <a:avLst/>
          </a:prstGeom>
          <a:noFill/>
        </p:spPr>
        <p:txBody>
          <a:bodyPr wrap="square">
            <a:spAutoFit/>
          </a:bodyPr>
          <a:lstStyle/>
          <a:p>
            <a:pPr algn="just">
              <a:lnSpc>
                <a:spcPct val="107000"/>
              </a:lnSpc>
              <a:spcAft>
                <a:spcPts val="800"/>
              </a:spcAft>
              <a:buNone/>
            </a:pPr>
            <a:r>
              <a:rPr lang="es-MX" sz="2800" dirty="0">
                <a:effectLst/>
                <a:latin typeface="Arial" panose="020B0604020202020204" pitchFamily="34" charset="0"/>
                <a:ea typeface="Calibri" panose="020F0502020204030204" pitchFamily="34" charset="0"/>
                <a:cs typeface="Times New Roman" panose="02020603050405020304" pitchFamily="18" charset="0"/>
              </a:rPr>
              <a:t>Solicitar los comprobantes al correo: </a:t>
            </a:r>
            <a:r>
              <a:rPr lang="es-MX" sz="2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2"/>
              </a:rPr>
              <a:t>mg.alba@ugto.mx</a:t>
            </a:r>
            <a:r>
              <a:rPr lang="es-MX" sz="2800" dirty="0">
                <a:effectLst/>
                <a:latin typeface="Arial" panose="020B0604020202020204" pitchFamily="34" charset="0"/>
                <a:ea typeface="Calibri" panose="020F0502020204030204" pitchFamily="34" charset="0"/>
                <a:cs typeface="Times New Roman" panose="02020603050405020304" pitchFamily="18" charset="0"/>
              </a:rPr>
              <a:t> con copia a los correos: </a:t>
            </a:r>
            <a:r>
              <a:rPr lang="es-MX" sz="2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3"/>
              </a:rPr>
              <a:t>ab.morales@ugto.mx</a:t>
            </a:r>
            <a:r>
              <a:rPr lang="es-MX" sz="2800" dirty="0">
                <a:effectLst/>
                <a:latin typeface="Arial" panose="020B0604020202020204" pitchFamily="34" charset="0"/>
                <a:ea typeface="Calibri" panose="020F0502020204030204" pitchFamily="34" charset="0"/>
                <a:cs typeface="Times New Roman" panose="02020603050405020304" pitchFamily="18" charset="0"/>
              </a:rPr>
              <a:t> y </a:t>
            </a:r>
            <a:r>
              <a:rPr lang="es-MX" sz="2800"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r.ixta@ugto.mx</a:t>
            </a:r>
            <a:r>
              <a:rPr lang="es-MX" sz="2800" dirty="0">
                <a:effectLst/>
                <a:latin typeface="Arial" panose="020B0604020202020204" pitchFamily="34" charset="0"/>
                <a:ea typeface="Calibri" panose="020F0502020204030204" pitchFamily="34" charset="0"/>
                <a:cs typeface="Times New Roman" panose="02020603050405020304" pitchFamily="18" charset="0"/>
              </a:rPr>
              <a:t>.</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s-MX" sz="2800" dirty="0">
                <a:effectLst/>
                <a:latin typeface="Arial" panose="020B0604020202020204" pitchFamily="34" charset="0"/>
                <a:ea typeface="Calibri" panose="020F0502020204030204" pitchFamily="34" charset="0"/>
                <a:cs typeface="Times New Roman" panose="02020603050405020304" pitchFamily="18" charset="0"/>
              </a:rPr>
              <a:t> </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r>
              <a:rPr lang="es-MX" sz="2800" dirty="0">
                <a:effectLst/>
                <a:latin typeface="Arial" panose="020B0604020202020204" pitchFamily="34" charset="0"/>
                <a:ea typeface="Calibri" panose="020F0502020204030204" pitchFamily="34" charset="0"/>
                <a:cs typeface="Times New Roman" panose="02020603050405020304" pitchFamily="18" charset="0"/>
              </a:rPr>
              <a:t>Indicar los siguientes datos en su correo:</a:t>
            </a:r>
          </a:p>
          <a:p>
            <a:pPr algn="just">
              <a:lnSpc>
                <a:spcPct val="107000"/>
              </a:lnSpc>
              <a:spcAft>
                <a:spcPts val="800"/>
              </a:spcAft>
              <a:buNone/>
            </a:pPr>
            <a:endParaRPr lang="es-MX" sz="28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endParaRPr lang="es-MX" sz="2800" dirty="0">
              <a:effectLst/>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endParaRPr lang="es-MX" sz="2800" dirty="0">
              <a:latin typeface="Arial" panose="020B0604020202020204" pitchFamily="34" charset="0"/>
              <a:ea typeface="Calibri" panose="020F0502020204030204" pitchFamily="34" charset="0"/>
              <a:cs typeface="Times New Roman" panose="02020603050405020304" pitchFamily="18" charset="0"/>
            </a:endParaRPr>
          </a:p>
          <a:p>
            <a:r>
              <a:rPr lang="es-MX" sz="2800" dirty="0">
                <a:latin typeface="Arial" panose="020B0604020202020204" pitchFamily="34" charset="0"/>
                <a:ea typeface="Calibri" panose="020F0502020204030204" pitchFamily="34" charset="0"/>
                <a:cs typeface="Times New Roman" panose="02020603050405020304" pitchFamily="18" charset="0"/>
              </a:rPr>
              <a:t>Los comprobantes serán enviados el mismo día de su solicitud o a más tardar al día hábil siguiente, siempre que se trate de pagos realizados con fecha anterior al día de su solicitud.</a:t>
            </a:r>
          </a:p>
          <a:p>
            <a:r>
              <a:rPr lang="es-MX" sz="2800" dirty="0">
                <a:latin typeface="Arial" panose="020B0604020202020204" pitchFamily="34" charset="0"/>
                <a:ea typeface="Calibri" panose="020F0502020204030204" pitchFamily="34" charset="0"/>
                <a:cs typeface="Times New Roman" panose="02020603050405020304" pitchFamily="18" charset="0"/>
              </a:rPr>
              <a:t> </a:t>
            </a:r>
          </a:p>
          <a:p>
            <a:pPr algn="just">
              <a:lnSpc>
                <a:spcPct val="107000"/>
              </a:lnSpc>
              <a:spcAft>
                <a:spcPts val="800"/>
              </a:spcAft>
              <a:buNone/>
            </a:pPr>
            <a:endParaRPr lang="es-MX" sz="28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endParaRPr lang="es-MX" sz="2800" dirty="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buNone/>
            </a:pP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Imagen 7">
            <a:extLst>
              <a:ext uri="{FF2B5EF4-FFF2-40B4-BE49-F238E27FC236}">
                <a16:creationId xmlns:a16="http://schemas.microsoft.com/office/drawing/2014/main" id="{BBEB6C33-706E-ABE1-C78C-DDCB6BB833B5}"/>
              </a:ext>
            </a:extLst>
          </p:cNvPr>
          <p:cNvPicPr>
            <a:picLocks noChangeAspect="1"/>
          </p:cNvPicPr>
          <p:nvPr/>
        </p:nvPicPr>
        <p:blipFill>
          <a:blip r:embed="rId5"/>
          <a:stretch>
            <a:fillRect/>
          </a:stretch>
        </p:blipFill>
        <p:spPr>
          <a:xfrm>
            <a:off x="1981200" y="3889803"/>
            <a:ext cx="10134600" cy="1993945"/>
          </a:xfrm>
          <a:prstGeom prst="rect">
            <a:avLst/>
          </a:prstGeom>
        </p:spPr>
      </p:pic>
      <p:sp>
        <p:nvSpPr>
          <p:cNvPr id="9" name="Rectángulo 8">
            <a:extLst>
              <a:ext uri="{FF2B5EF4-FFF2-40B4-BE49-F238E27FC236}">
                <a16:creationId xmlns:a16="http://schemas.microsoft.com/office/drawing/2014/main" id="{1A0ABA1F-FB0E-EE7A-A1E0-2F4ED27771DF}"/>
              </a:ext>
            </a:extLst>
          </p:cNvPr>
          <p:cNvSpPr/>
          <p:nvPr/>
        </p:nvSpPr>
        <p:spPr>
          <a:xfrm>
            <a:off x="11811000" y="7817703"/>
            <a:ext cx="3073400" cy="830997"/>
          </a:xfrm>
          <a:prstGeom prst="rect">
            <a:avLst/>
          </a:prstGeom>
          <a:noFill/>
        </p:spPr>
        <p:txBody>
          <a:bodyPr wrap="square" lIns="91440" tIns="45720" rIns="91440" bIns="45720">
            <a:spAutoFit/>
          </a:bodyPr>
          <a:lstStyle/>
          <a:p>
            <a:pPr algn="ctr"/>
            <a:r>
              <a:rPr lang="es-ES" sz="2400" b="1" cap="none" spc="0" dirty="0">
                <a:ln w="22225">
                  <a:solidFill>
                    <a:schemeClr val="accent2"/>
                  </a:solidFill>
                  <a:prstDash val="solid"/>
                </a:ln>
                <a:solidFill>
                  <a:schemeClr val="accent2">
                    <a:lumMod val="40000"/>
                    <a:lumOff val="60000"/>
                  </a:schemeClr>
                </a:solidFill>
                <a:effectLst/>
                <a:hlinkClick r:id="rId6" action="ppaction://hlinksldjump"/>
              </a:rPr>
              <a:t>Regresar al menú principal</a:t>
            </a:r>
            <a:endParaRPr lang="es-ES" sz="2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777597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ABBFC-13C8-7B55-15FE-8C0AD725A7A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3A6F238-0F0E-5CC1-E781-DC95E593E308}"/>
              </a:ext>
            </a:extLst>
          </p:cNvPr>
          <p:cNvSpPr txBox="1">
            <a:spLocks noGrp="1"/>
          </p:cNvSpPr>
          <p:nvPr>
            <p:ph type="title"/>
          </p:nvPr>
        </p:nvSpPr>
        <p:spPr>
          <a:xfrm>
            <a:off x="2190906" y="914400"/>
            <a:ext cx="11097894" cy="452119"/>
          </a:xfrm>
          <a:prstGeom prst="rect">
            <a:avLst/>
          </a:prstGeom>
        </p:spPr>
        <p:txBody>
          <a:bodyPr vert="horz" wrap="square" lIns="0" tIns="12700" rIns="0" bIns="0" rtlCol="0">
            <a:spAutoFit/>
          </a:bodyPr>
          <a:lstStyle/>
          <a:p>
            <a:pPr marL="12700" algn="ctr">
              <a:lnSpc>
                <a:spcPct val="100000"/>
              </a:lnSpc>
              <a:spcBef>
                <a:spcPts val="100"/>
              </a:spcBef>
            </a:pPr>
            <a:r>
              <a:rPr lang="es-ES" spc="165" dirty="0"/>
              <a:t>ARTÍCULOS ADICIONADOS</a:t>
            </a:r>
            <a:endParaRPr spc="195" dirty="0"/>
          </a:p>
        </p:txBody>
      </p:sp>
      <p:sp>
        <p:nvSpPr>
          <p:cNvPr id="5" name="object 5">
            <a:extLst>
              <a:ext uri="{FF2B5EF4-FFF2-40B4-BE49-F238E27FC236}">
                <a16:creationId xmlns:a16="http://schemas.microsoft.com/office/drawing/2014/main" id="{0214CF47-3FFE-B26E-DE35-B207C60B6D55}"/>
              </a:ext>
            </a:extLst>
          </p:cNvPr>
          <p:cNvSpPr/>
          <p:nvPr/>
        </p:nvSpPr>
        <p:spPr>
          <a:xfrm>
            <a:off x="6242398" y="9133199"/>
            <a:ext cx="3060065" cy="0"/>
          </a:xfrm>
          <a:custGeom>
            <a:avLst/>
            <a:gdLst/>
            <a:ahLst/>
            <a:cxnLst/>
            <a:rect l="l" t="t" r="r" b="b"/>
            <a:pathLst>
              <a:path w="3060065">
                <a:moveTo>
                  <a:pt x="3060001" y="0"/>
                </a:moveTo>
                <a:lnTo>
                  <a:pt x="0" y="0"/>
                </a:lnTo>
              </a:path>
            </a:pathLst>
          </a:custGeom>
          <a:ln w="6350">
            <a:solidFill>
              <a:srgbClr val="123358"/>
            </a:solidFill>
          </a:ln>
        </p:spPr>
        <p:txBody>
          <a:bodyPr wrap="square" lIns="0" tIns="0" rIns="0" bIns="0" rtlCol="0"/>
          <a:lstStyle/>
          <a:p>
            <a:endParaRPr dirty="0"/>
          </a:p>
        </p:txBody>
      </p:sp>
      <p:sp>
        <p:nvSpPr>
          <p:cNvPr id="40" name="object 40">
            <a:extLst>
              <a:ext uri="{FF2B5EF4-FFF2-40B4-BE49-F238E27FC236}">
                <a16:creationId xmlns:a16="http://schemas.microsoft.com/office/drawing/2014/main" id="{E021B9F3-A593-6B40-0696-F363AE90B1FC}"/>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spc="210" dirty="0"/>
              <a:t>UNIVERSID</a:t>
            </a:r>
            <a:r>
              <a:rPr spc="-100" dirty="0"/>
              <a:t> </a:t>
            </a:r>
            <a:r>
              <a:rPr spc="120" dirty="0"/>
              <a:t>AD</a:t>
            </a:r>
            <a:r>
              <a:rPr spc="490" dirty="0"/>
              <a:t> </a:t>
            </a:r>
            <a:r>
              <a:rPr spc="120" dirty="0"/>
              <a:t>DE</a:t>
            </a:r>
            <a:r>
              <a:rPr spc="484" dirty="0"/>
              <a:t> </a:t>
            </a:r>
            <a:r>
              <a:rPr spc="120" dirty="0"/>
              <a:t>GU</a:t>
            </a:r>
            <a:r>
              <a:rPr spc="-100" dirty="0"/>
              <a:t> </a:t>
            </a:r>
            <a:r>
              <a:rPr spc="190" dirty="0"/>
              <a:t>ANAJU</a:t>
            </a:r>
            <a:r>
              <a:rPr spc="-105" dirty="0"/>
              <a:t> </a:t>
            </a:r>
            <a:r>
              <a:rPr dirty="0"/>
              <a:t>A</a:t>
            </a:r>
            <a:r>
              <a:rPr spc="-145" dirty="0"/>
              <a:t> </a:t>
            </a:r>
            <a:r>
              <a:rPr dirty="0"/>
              <a:t>T</a:t>
            </a:r>
            <a:r>
              <a:rPr spc="-105" dirty="0"/>
              <a:t> </a:t>
            </a:r>
            <a:r>
              <a:rPr spc="-50" dirty="0"/>
              <a:t>O</a:t>
            </a:r>
          </a:p>
        </p:txBody>
      </p:sp>
      <p:sp>
        <p:nvSpPr>
          <p:cNvPr id="4" name="Content Placeholder 2">
            <a:extLst>
              <a:ext uri="{FF2B5EF4-FFF2-40B4-BE49-F238E27FC236}">
                <a16:creationId xmlns:a16="http://schemas.microsoft.com/office/drawing/2014/main" id="{228B562D-76E1-9721-4D3A-BF646E651E8A}"/>
              </a:ext>
            </a:extLst>
          </p:cNvPr>
          <p:cNvSpPr txBox="1">
            <a:spLocks/>
          </p:cNvSpPr>
          <p:nvPr/>
        </p:nvSpPr>
        <p:spPr>
          <a:xfrm>
            <a:off x="996153" y="2073360"/>
            <a:ext cx="13487400" cy="6075550"/>
          </a:xfrm>
          <a:prstGeom prst="rect">
            <a:avLst/>
          </a:prstGeom>
        </p:spPr>
        <p:txBody>
          <a:bodyPr wrap="square" lIns="0" tIns="0" rIns="0" bIns="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R="10795" algn="just" eaLnBrk="0" hangingPunct="0"/>
            <a:r>
              <a:rPr lang="es-MX" sz="3000" dirty="0">
                <a:solidFill>
                  <a:schemeClr val="accent1">
                    <a:lumMod val="50000"/>
                  </a:schemeClr>
                </a:solidFill>
                <a:latin typeface="Raleway" pitchFamily="2" charset="0"/>
                <a:ea typeface="Times New Roman" panose="02020603050405020304" pitchFamily="18" charset="0"/>
              </a:rPr>
              <a:t>Se </a:t>
            </a:r>
            <a:r>
              <a:rPr lang="es-MX" sz="3000" b="1" dirty="0">
                <a:solidFill>
                  <a:schemeClr val="accent1">
                    <a:lumMod val="50000"/>
                  </a:schemeClr>
                </a:solidFill>
                <a:latin typeface="Raleway" pitchFamily="2" charset="0"/>
                <a:ea typeface="Times New Roman" panose="02020603050405020304" pitchFamily="18" charset="0"/>
              </a:rPr>
              <a:t>adiciona</a:t>
            </a:r>
            <a:r>
              <a:rPr lang="es-MX" sz="3000" dirty="0">
                <a:solidFill>
                  <a:schemeClr val="accent1">
                    <a:lumMod val="50000"/>
                  </a:schemeClr>
                </a:solidFill>
                <a:latin typeface="Raleway" pitchFamily="2" charset="0"/>
                <a:ea typeface="Times New Roman" panose="02020603050405020304" pitchFamily="18" charset="0"/>
              </a:rPr>
              <a:t> el </a:t>
            </a:r>
            <a:r>
              <a:rPr lang="es-MX" sz="3000" b="1" i="1" dirty="0">
                <a:solidFill>
                  <a:schemeClr val="accent1">
                    <a:lumMod val="50000"/>
                  </a:schemeClr>
                </a:solidFill>
                <a:latin typeface="Raleway" pitchFamily="2" charset="0"/>
                <a:ea typeface="Times New Roman" panose="02020603050405020304" pitchFamily="18" charset="0"/>
              </a:rPr>
              <a:t>artículo 9 en el Capítulo I De las Disposiciones Generales, </a:t>
            </a:r>
            <a:r>
              <a:rPr lang="es-MX" sz="3000" dirty="0">
                <a:solidFill>
                  <a:schemeClr val="accent1">
                    <a:lumMod val="50000"/>
                  </a:schemeClr>
                </a:solidFill>
                <a:latin typeface="Raleway" pitchFamily="2" charset="0"/>
                <a:ea typeface="Times New Roman" panose="02020603050405020304" pitchFamily="18" charset="0"/>
              </a:rPr>
              <a:t>a efecto </a:t>
            </a:r>
            <a:r>
              <a:rPr lang="es-ES" sz="3000" dirty="0">
                <a:solidFill>
                  <a:schemeClr val="accent1">
                    <a:lumMod val="50000"/>
                  </a:schemeClr>
                </a:solidFill>
                <a:latin typeface="Raleway" pitchFamily="2" charset="0"/>
                <a:ea typeface="Times New Roman" panose="02020603050405020304" pitchFamily="18" charset="0"/>
              </a:rPr>
              <a:t>de establecer el mecanismo único para la resolución de situaciones no previstas en estas disposiciones</a:t>
            </a:r>
            <a:r>
              <a:rPr lang="es-MX" sz="3000" dirty="0">
                <a:solidFill>
                  <a:schemeClr val="accent1">
                    <a:lumMod val="50000"/>
                  </a:schemeClr>
                </a:solidFill>
                <a:latin typeface="Raleway" pitchFamily="2" charset="0"/>
                <a:ea typeface="Times New Roman" panose="02020603050405020304" pitchFamily="18" charset="0"/>
              </a:rPr>
              <a:t>, como sigue: </a:t>
            </a:r>
          </a:p>
          <a:p>
            <a:pPr marR="10795" algn="just" eaLnBrk="0" hangingPunct="0"/>
            <a:endParaRPr lang="es-ES" sz="3000" b="1" i="1" spc="5" dirty="0">
              <a:solidFill>
                <a:schemeClr val="accent1">
                  <a:lumMod val="50000"/>
                </a:schemeClr>
              </a:solidFill>
              <a:latin typeface="Raleway" pitchFamily="2" charset="0"/>
              <a:ea typeface="Times New Roman" panose="02020603050405020304" pitchFamily="18" charset="0"/>
            </a:endParaRPr>
          </a:p>
          <a:p>
            <a:pPr algn="r"/>
            <a:r>
              <a:rPr lang="es-ES" sz="3000" b="1" i="1" spc="5" dirty="0">
                <a:solidFill>
                  <a:schemeClr val="accent1">
                    <a:lumMod val="50000"/>
                  </a:schemeClr>
                </a:solidFill>
                <a:latin typeface="Raleway" pitchFamily="2" charset="0"/>
                <a:ea typeface="Times New Roman" panose="02020603050405020304" pitchFamily="18" charset="0"/>
              </a:rPr>
              <a:t>Resolución para disposiciones no previstas </a:t>
            </a:r>
          </a:p>
          <a:p>
            <a:pPr algn="just"/>
            <a:r>
              <a:rPr lang="es-ES" sz="3000" b="1" i="1" spc="5" dirty="0">
                <a:solidFill>
                  <a:schemeClr val="accent1">
                    <a:lumMod val="50000"/>
                  </a:schemeClr>
                </a:solidFill>
                <a:latin typeface="Raleway" pitchFamily="2" charset="0"/>
                <a:ea typeface="Times New Roman" panose="02020603050405020304" pitchFamily="18" charset="0"/>
              </a:rPr>
              <a:t>Artículo 9.  </a:t>
            </a:r>
            <a:r>
              <a:rPr lang="es-ES" sz="3000" i="1" spc="5" dirty="0">
                <a:solidFill>
                  <a:schemeClr val="accent1">
                    <a:lumMod val="50000"/>
                  </a:schemeClr>
                </a:solidFill>
                <a:latin typeface="Raleway" pitchFamily="2" charset="0"/>
                <a:ea typeface="Times New Roman" panose="02020603050405020304" pitchFamily="18" charset="0"/>
              </a:rPr>
              <a:t>Las disposiciones normativas no previstas en el presente documento serán analizadas por parte de la persona titular de la Secretaría de Gestión y Desarrollo con apoyo de sus dependencias administrativas adscritas, y notificadas a los titulares de las entidades y dependencias para su aplicación.</a:t>
            </a:r>
            <a:endParaRPr lang="en-US" sz="30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1869797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C0852B-EDFE-2A85-E898-D5D30A75216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C77038D-2CB8-AA00-1D80-0BC849672271}"/>
              </a:ext>
            </a:extLst>
          </p:cNvPr>
          <p:cNvSpPr>
            <a:spLocks noGrp="1"/>
          </p:cNvSpPr>
          <p:nvPr>
            <p:ph type="title"/>
          </p:nvPr>
        </p:nvSpPr>
        <p:spPr>
          <a:xfrm>
            <a:off x="829433" y="304800"/>
            <a:ext cx="13885934" cy="914400"/>
          </a:xfrm>
        </p:spPr>
        <p:txBody>
          <a:bodyPr anchor="b">
            <a:normAutofit/>
          </a:bodyPr>
          <a:lstStyle/>
          <a:p>
            <a:pPr algn="ctr"/>
            <a:r>
              <a:rPr lang="es-MX" sz="3200" dirty="0"/>
              <a:t>RECLASIFICACIONES DE INGRESOS</a:t>
            </a:r>
          </a:p>
        </p:txBody>
      </p:sp>
      <p:sp>
        <p:nvSpPr>
          <p:cNvPr id="4" name="CuadroTexto 3">
            <a:extLst>
              <a:ext uri="{FF2B5EF4-FFF2-40B4-BE49-F238E27FC236}">
                <a16:creationId xmlns:a16="http://schemas.microsoft.com/office/drawing/2014/main" id="{0E622351-7EA0-2E7F-0821-1578E9A1A174}"/>
              </a:ext>
            </a:extLst>
          </p:cNvPr>
          <p:cNvSpPr txBox="1"/>
          <p:nvPr/>
        </p:nvSpPr>
        <p:spPr>
          <a:xfrm>
            <a:off x="914400" y="1193093"/>
            <a:ext cx="13716000" cy="6068328"/>
          </a:xfrm>
          <a:prstGeom prst="rect">
            <a:avLst/>
          </a:prstGeom>
          <a:noFill/>
        </p:spPr>
        <p:txBody>
          <a:bodyPr wrap="square">
            <a:spAutoFit/>
          </a:bodyPr>
          <a:lstStyle/>
          <a:p>
            <a:pPr algn="just">
              <a:lnSpc>
                <a:spcPct val="150000"/>
              </a:lnSpc>
              <a:spcAft>
                <a:spcPts val="800"/>
              </a:spcAft>
              <a:buNone/>
            </a:pPr>
            <a:r>
              <a:rPr lang="es-MX" sz="2800" b="1" dirty="0">
                <a:effectLst/>
                <a:latin typeface="Arial" panose="020B0604020202020204" pitchFamily="34" charset="0"/>
                <a:ea typeface="Calibri" panose="020F0502020204030204" pitchFamily="34" charset="0"/>
                <a:cs typeface="Times New Roman" panose="02020603050405020304" pitchFamily="18" charset="0"/>
              </a:rPr>
              <a:t>Errores frecuentes</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anose="05050102010706020507" pitchFamily="18" charset="2"/>
              <a:buChar char=""/>
            </a:pPr>
            <a:r>
              <a:rPr lang="es-MX" sz="2800" dirty="0">
                <a:effectLst/>
                <a:latin typeface="Arial" panose="020B0604020202020204" pitchFamily="34" charset="0"/>
                <a:ea typeface="Times New Roman" panose="02020603050405020304" pitchFamily="18" charset="0"/>
                <a:cs typeface="Times New Roman" panose="02020603050405020304" pitchFamily="18" charset="0"/>
              </a:rPr>
              <a:t>Mal llenado del formato estándar.</a:t>
            </a:r>
            <a:endParaRPr lang="es-MX"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600"/>
              </a:spcAft>
              <a:buFont typeface="Symbol" panose="05050102010706020507" pitchFamily="18" charset="2"/>
              <a:buChar char=""/>
            </a:pPr>
            <a:r>
              <a:rPr lang="es-MX" sz="2800" dirty="0">
                <a:effectLst/>
                <a:latin typeface="Arial" panose="020B0604020202020204" pitchFamily="34" charset="0"/>
                <a:ea typeface="Times New Roman" panose="02020603050405020304" pitchFamily="18" charset="0"/>
                <a:cs typeface="Times New Roman" panose="02020603050405020304" pitchFamily="18" charset="0"/>
              </a:rPr>
              <a:t>No saber que conceptos de pago no son sujetos a reclasificación (Inscripciones, extraordinarios, cedulas de Admisión y algunos cursos de Idioma).</a:t>
            </a:r>
            <a:endParaRPr lang="es-MX"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600"/>
              </a:spcAft>
              <a:buFont typeface="Symbol" panose="05050102010706020507" pitchFamily="18" charset="2"/>
              <a:buChar char=""/>
            </a:pPr>
            <a:r>
              <a:rPr lang="es-MX" sz="2800" dirty="0">
                <a:effectLst/>
                <a:latin typeface="Arial" panose="020B0604020202020204" pitchFamily="34" charset="0"/>
                <a:ea typeface="Times New Roman" panose="02020603050405020304" pitchFamily="18" charset="0"/>
                <a:cs typeface="Times New Roman" panose="02020603050405020304" pitchFamily="18" charset="0"/>
              </a:rPr>
              <a:t>Tratar de reclasificar pagos del año anterior.</a:t>
            </a:r>
            <a:endParaRPr lang="es-MX"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gn="just">
              <a:spcAft>
                <a:spcPts val="600"/>
              </a:spcAft>
              <a:buFont typeface="Symbol" panose="05050102010706020507" pitchFamily="18" charset="2"/>
              <a:buChar char=""/>
            </a:pPr>
            <a:r>
              <a:rPr lang="es-MX" sz="2800" dirty="0">
                <a:effectLst/>
                <a:latin typeface="Arial" panose="020B0604020202020204" pitchFamily="34" charset="0"/>
                <a:ea typeface="Times New Roman" panose="02020603050405020304" pitchFamily="18" charset="0"/>
                <a:cs typeface="Times New Roman" panose="02020603050405020304" pitchFamily="18" charset="0"/>
              </a:rPr>
              <a:t>No solicitar las reclasificaciones en tiempo.</a:t>
            </a:r>
            <a:endParaRPr lang="es-MX" sz="2800" dirty="0">
              <a:effectLst/>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50000"/>
              </a:lnSpc>
              <a:spcAft>
                <a:spcPts val="600"/>
              </a:spcAft>
              <a:buNone/>
            </a:pPr>
            <a:r>
              <a:rPr lang="es-MX" sz="2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s-MX" sz="28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800"/>
              </a:spcAft>
              <a:buNone/>
            </a:pPr>
            <a:r>
              <a:rPr lang="es-MX" sz="2800" b="1" dirty="0">
                <a:effectLst/>
                <a:latin typeface="Arial" panose="020B0604020202020204" pitchFamily="34" charset="0"/>
                <a:ea typeface="Calibri" panose="020F0502020204030204" pitchFamily="34" charset="0"/>
                <a:cs typeface="Times New Roman" panose="02020603050405020304" pitchFamily="18" charset="0"/>
              </a:rPr>
              <a:t>Recomendaciones</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600"/>
              </a:spcAft>
              <a:buFont typeface="Symbol" panose="05050102010706020507" pitchFamily="18" charset="2"/>
              <a:buChar char=""/>
            </a:pPr>
            <a:r>
              <a:rPr lang="es-MX" sz="2800" dirty="0">
                <a:effectLst/>
                <a:latin typeface="Arial" panose="020B0604020202020204" pitchFamily="34" charset="0"/>
                <a:ea typeface="Times New Roman" panose="02020603050405020304" pitchFamily="18" charset="0"/>
                <a:cs typeface="Times New Roman" panose="02020603050405020304" pitchFamily="18" charset="0"/>
              </a:rPr>
              <a:t>Analizar la necesidad del alumno para ver si es viable la solicitud de reclasificación, apoyarlo con el tramite para su llenado y entrega de documentación de manera correcta y ante cualquier duda consultar al Departamento de Tesorería. </a:t>
            </a:r>
            <a:endParaRPr lang="es-MX" sz="2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ángulo 4">
            <a:extLst>
              <a:ext uri="{FF2B5EF4-FFF2-40B4-BE49-F238E27FC236}">
                <a16:creationId xmlns:a16="http://schemas.microsoft.com/office/drawing/2014/main" id="{DF79E3E8-9BEF-623D-5ADA-C722290F76A0}"/>
              </a:ext>
            </a:extLst>
          </p:cNvPr>
          <p:cNvSpPr/>
          <p:nvPr/>
        </p:nvSpPr>
        <p:spPr>
          <a:xfrm>
            <a:off x="11811000" y="7817703"/>
            <a:ext cx="3073400" cy="830997"/>
          </a:xfrm>
          <a:prstGeom prst="rect">
            <a:avLst/>
          </a:prstGeom>
          <a:noFill/>
        </p:spPr>
        <p:txBody>
          <a:bodyPr wrap="square" lIns="91440" tIns="45720" rIns="91440" bIns="45720">
            <a:spAutoFit/>
          </a:bodyPr>
          <a:lstStyle/>
          <a:p>
            <a:pPr algn="ctr"/>
            <a:r>
              <a:rPr lang="es-ES" sz="2400" b="1" cap="none" spc="0" dirty="0">
                <a:ln w="22225">
                  <a:solidFill>
                    <a:schemeClr val="accent2"/>
                  </a:solidFill>
                  <a:prstDash val="solid"/>
                </a:ln>
                <a:solidFill>
                  <a:schemeClr val="accent2">
                    <a:lumMod val="40000"/>
                    <a:lumOff val="60000"/>
                  </a:schemeClr>
                </a:solidFill>
                <a:effectLst/>
                <a:hlinkClick r:id="rId2" action="ppaction://hlinksldjump"/>
              </a:rPr>
              <a:t>Regresar al menú principal</a:t>
            </a:r>
            <a:endParaRPr lang="es-ES" sz="2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8274417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5E1B1F-1EDE-E679-5766-C6EEE060E331}"/>
              </a:ext>
            </a:extLst>
          </p:cNvPr>
          <p:cNvSpPr>
            <a:spLocks noGrp="1"/>
          </p:cNvSpPr>
          <p:nvPr>
            <p:ph type="title"/>
          </p:nvPr>
        </p:nvSpPr>
        <p:spPr/>
        <p:txBody>
          <a:bodyPr/>
          <a:lstStyle/>
          <a:p>
            <a:endParaRPr lang="es-MX" dirty="0"/>
          </a:p>
        </p:txBody>
      </p:sp>
      <p:sp>
        <p:nvSpPr>
          <p:cNvPr id="3" name="Marcador de contenido 2">
            <a:extLst>
              <a:ext uri="{FF2B5EF4-FFF2-40B4-BE49-F238E27FC236}">
                <a16:creationId xmlns:a16="http://schemas.microsoft.com/office/drawing/2014/main" id="{8A34DAE9-C8C9-485D-99C3-4010764C3714}"/>
              </a:ext>
            </a:extLst>
          </p:cNvPr>
          <p:cNvSpPr>
            <a:spLocks noGrp="1"/>
          </p:cNvSpPr>
          <p:nvPr>
            <p:ph sz="half" idx="2"/>
          </p:nvPr>
        </p:nvSpPr>
        <p:spPr/>
        <p:txBody>
          <a:bodyPr/>
          <a:lstStyle/>
          <a:p>
            <a:endParaRPr lang="es-MX"/>
          </a:p>
        </p:txBody>
      </p:sp>
      <p:sp>
        <p:nvSpPr>
          <p:cNvPr id="4" name="Marcador de contenido 3">
            <a:extLst>
              <a:ext uri="{FF2B5EF4-FFF2-40B4-BE49-F238E27FC236}">
                <a16:creationId xmlns:a16="http://schemas.microsoft.com/office/drawing/2014/main" id="{9F5E0261-A704-9518-20E4-F46CE3922224}"/>
              </a:ext>
            </a:extLst>
          </p:cNvPr>
          <p:cNvSpPr>
            <a:spLocks noGrp="1"/>
          </p:cNvSpPr>
          <p:nvPr>
            <p:ph sz="half" idx="3"/>
          </p:nvPr>
        </p:nvSpPr>
        <p:spPr/>
        <p:txBody>
          <a:bodyPr/>
          <a:lstStyle/>
          <a:p>
            <a:endParaRPr lang="es-MX"/>
          </a:p>
        </p:txBody>
      </p:sp>
      <p:pic>
        <p:nvPicPr>
          <p:cNvPr id="5" name="Imagen 4">
            <a:extLst>
              <a:ext uri="{FF2B5EF4-FFF2-40B4-BE49-F238E27FC236}">
                <a16:creationId xmlns:a16="http://schemas.microsoft.com/office/drawing/2014/main" id="{9CB3CEB8-FF95-B54E-A387-9E6A1698E9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5544800" cy="10058400"/>
          </a:xfrm>
          <a:prstGeom prst="rect">
            <a:avLst/>
          </a:prstGeom>
        </p:spPr>
      </p:pic>
      <p:sp>
        <p:nvSpPr>
          <p:cNvPr id="7" name="CuadroTexto 6">
            <a:extLst>
              <a:ext uri="{FF2B5EF4-FFF2-40B4-BE49-F238E27FC236}">
                <a16:creationId xmlns:a16="http://schemas.microsoft.com/office/drawing/2014/main" id="{BC898C3E-79CA-ED41-247A-345F6ED0D75E}"/>
              </a:ext>
            </a:extLst>
          </p:cNvPr>
          <p:cNvSpPr txBox="1"/>
          <p:nvPr/>
        </p:nvSpPr>
        <p:spPr>
          <a:xfrm>
            <a:off x="3807823" y="3904735"/>
            <a:ext cx="7876902" cy="3046988"/>
          </a:xfrm>
          <a:prstGeom prst="rect">
            <a:avLst/>
          </a:prstGeom>
          <a:noFill/>
        </p:spPr>
        <p:txBody>
          <a:bodyPr wrap="square">
            <a:spAutoFit/>
          </a:bodyPr>
          <a:lstStyle/>
          <a:p>
            <a:pPr algn="ctr"/>
            <a:r>
              <a:rPr lang="es-MX" sz="9600" b="1" dirty="0">
                <a:solidFill>
                  <a:srgbClr val="002060"/>
                </a:solidFill>
                <a:latin typeface="Raleway" pitchFamily="2" charset="0"/>
              </a:rPr>
              <a:t>¡Gracias por su atención!</a:t>
            </a:r>
            <a:endParaRPr lang="es-MX" b="1" dirty="0">
              <a:solidFill>
                <a:srgbClr val="002060"/>
              </a:solidFill>
              <a:latin typeface="Raleway" pitchFamily="2" charset="0"/>
            </a:endParaRPr>
          </a:p>
        </p:txBody>
      </p:sp>
      <p:pic>
        <p:nvPicPr>
          <p:cNvPr id="8" name="Picture 2" descr="Salud Estudiantil">
            <a:extLst>
              <a:ext uri="{FF2B5EF4-FFF2-40B4-BE49-F238E27FC236}">
                <a16:creationId xmlns:a16="http://schemas.microsoft.com/office/drawing/2014/main" id="{2061C7AF-EDD2-3E08-A66C-34F9EF2C48B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0" y="3880300"/>
            <a:ext cx="3517351" cy="61979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6216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D84A84-3E96-6B43-78B7-92FE822D4E82}"/>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C5AC4B49-EDA6-A318-7D98-FA46FC4906F3}"/>
              </a:ext>
            </a:extLst>
          </p:cNvPr>
          <p:cNvSpPr>
            <a:spLocks noGrp="1"/>
          </p:cNvSpPr>
          <p:nvPr>
            <p:ph type="title"/>
          </p:nvPr>
        </p:nvSpPr>
        <p:spPr>
          <a:xfrm>
            <a:off x="1066800" y="838200"/>
            <a:ext cx="13411200" cy="923330"/>
          </a:xfrm>
        </p:spPr>
        <p:txBody>
          <a:bodyPr/>
          <a:lstStyle/>
          <a:p>
            <a:pPr algn="ctr"/>
            <a:r>
              <a:rPr lang="es-ES" sz="6000" b="1" dirty="0"/>
              <a:t>Contactos:</a:t>
            </a:r>
          </a:p>
        </p:txBody>
      </p:sp>
      <p:sp>
        <p:nvSpPr>
          <p:cNvPr id="3" name="CuadroTexto 2">
            <a:extLst>
              <a:ext uri="{FF2B5EF4-FFF2-40B4-BE49-F238E27FC236}">
                <a16:creationId xmlns:a16="http://schemas.microsoft.com/office/drawing/2014/main" id="{E4D4E498-93DE-9CF5-DC99-AAB658CD321E}"/>
              </a:ext>
            </a:extLst>
          </p:cNvPr>
          <p:cNvSpPr txBox="1"/>
          <p:nvPr/>
        </p:nvSpPr>
        <p:spPr>
          <a:xfrm>
            <a:off x="2438400" y="2057400"/>
            <a:ext cx="12496800" cy="7017306"/>
          </a:xfrm>
          <a:prstGeom prst="rect">
            <a:avLst/>
          </a:prstGeom>
          <a:noFill/>
        </p:spPr>
        <p:txBody>
          <a:bodyPr wrap="square" rtlCol="0">
            <a:spAutoFit/>
          </a:bodyPr>
          <a:lstStyle/>
          <a:p>
            <a:r>
              <a:rPr lang="es-ES" sz="3000" b="1" dirty="0"/>
              <a:t>Dirección de Recursos Financieros: </a:t>
            </a:r>
          </a:p>
          <a:p>
            <a:r>
              <a:rPr lang="es-ES" sz="3000" dirty="0"/>
              <a:t>Pedro Rocha Montalvo, Ext. 4132, </a:t>
            </a:r>
            <a:r>
              <a:rPr lang="es-ES" sz="3000" dirty="0">
                <a:hlinkClick r:id="rId2"/>
              </a:rPr>
              <a:t>rochamontalvo@ugto.mx</a:t>
            </a:r>
            <a:endParaRPr lang="es-ES" sz="3000" dirty="0"/>
          </a:p>
          <a:p>
            <a:endParaRPr lang="es-ES" sz="3000" dirty="0"/>
          </a:p>
          <a:p>
            <a:r>
              <a:rPr lang="es-MX" sz="3000" b="1" dirty="0"/>
              <a:t>Departamento de Gestión Presupuestal: </a:t>
            </a:r>
          </a:p>
          <a:p>
            <a:r>
              <a:rPr lang="es-MX" sz="3000" dirty="0"/>
              <a:t>Ma. Verónica Martínez Villalpando, Ext. 4150, </a:t>
            </a:r>
            <a:r>
              <a:rPr lang="es-MX" sz="3000" dirty="0">
                <a:hlinkClick r:id="rId3"/>
              </a:rPr>
              <a:t>veromtz@ugto.mx</a:t>
            </a:r>
            <a:endParaRPr lang="es-MX" sz="3000" dirty="0"/>
          </a:p>
          <a:p>
            <a:endParaRPr lang="es-MX" sz="3000" dirty="0"/>
          </a:p>
          <a:p>
            <a:r>
              <a:rPr lang="es-MX" sz="3000" b="1" dirty="0"/>
              <a:t>Departamento de Consolidación Contable: </a:t>
            </a:r>
          </a:p>
          <a:p>
            <a:r>
              <a:rPr lang="es-MX" sz="3000" dirty="0"/>
              <a:t>David Hernández </a:t>
            </a:r>
            <a:r>
              <a:rPr lang="es-MX" sz="3000" dirty="0" err="1"/>
              <a:t>Hernández</a:t>
            </a:r>
            <a:r>
              <a:rPr lang="es-MX" sz="3000" dirty="0"/>
              <a:t>, Ext. 4140, </a:t>
            </a:r>
            <a:r>
              <a:rPr lang="es-MX" sz="3000" dirty="0">
                <a:hlinkClick r:id="rId4"/>
              </a:rPr>
              <a:t>david.hdzhdz@ugto.mx</a:t>
            </a:r>
            <a:endParaRPr lang="es-MX" sz="3000" dirty="0"/>
          </a:p>
          <a:p>
            <a:endParaRPr lang="es-MX" sz="3000" dirty="0"/>
          </a:p>
          <a:p>
            <a:r>
              <a:rPr lang="es-MX" sz="3000" b="1" dirty="0"/>
              <a:t>Departamento de Tesorería:</a:t>
            </a:r>
            <a:r>
              <a:rPr lang="es-MX" sz="3000" dirty="0"/>
              <a:t> </a:t>
            </a:r>
          </a:p>
          <a:p>
            <a:r>
              <a:rPr lang="es-MX" sz="3000" dirty="0"/>
              <a:t>Rafael Ixta Ortega, Ext. 4135, </a:t>
            </a:r>
            <a:r>
              <a:rPr lang="es-MX" sz="3000" dirty="0">
                <a:hlinkClick r:id="rId5"/>
              </a:rPr>
              <a:t>r.ixta@ugto.mx</a:t>
            </a:r>
            <a:r>
              <a:rPr lang="es-MX" sz="3000" dirty="0"/>
              <a:t> </a:t>
            </a:r>
          </a:p>
          <a:p>
            <a:endParaRPr lang="es-MX" sz="3000" dirty="0"/>
          </a:p>
          <a:p>
            <a:r>
              <a:rPr lang="es-MX" sz="3000" b="1" dirty="0"/>
              <a:t>Coordinación Estratégica:</a:t>
            </a:r>
          </a:p>
          <a:p>
            <a:r>
              <a:rPr lang="es-MX" sz="3000" dirty="0"/>
              <a:t>Verónica Torres García, Ext. 4170, </a:t>
            </a:r>
            <a:r>
              <a:rPr lang="es-MX" sz="3000" dirty="0">
                <a:hlinkClick r:id="rId6"/>
              </a:rPr>
              <a:t>veronica.torres@ugto.mx</a:t>
            </a:r>
            <a:endParaRPr lang="es-MX" sz="3000" dirty="0"/>
          </a:p>
          <a:p>
            <a:endParaRPr lang="es-MX" sz="3000" dirty="0"/>
          </a:p>
        </p:txBody>
      </p:sp>
    </p:spTree>
    <p:extLst>
      <p:ext uri="{BB962C8B-B14F-4D97-AF65-F5344CB8AC3E}">
        <p14:creationId xmlns:p14="http://schemas.microsoft.com/office/powerpoint/2010/main" val="3321762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ABBFC-13C8-7B55-15FE-8C0AD725A7A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3A6F238-0F0E-5CC1-E781-DC95E593E308}"/>
              </a:ext>
            </a:extLst>
          </p:cNvPr>
          <p:cNvSpPr txBox="1">
            <a:spLocks noGrp="1"/>
          </p:cNvSpPr>
          <p:nvPr>
            <p:ph type="title"/>
          </p:nvPr>
        </p:nvSpPr>
        <p:spPr>
          <a:xfrm>
            <a:off x="2190906" y="914400"/>
            <a:ext cx="11097894" cy="452119"/>
          </a:xfrm>
          <a:prstGeom prst="rect">
            <a:avLst/>
          </a:prstGeom>
        </p:spPr>
        <p:txBody>
          <a:bodyPr vert="horz" wrap="square" lIns="0" tIns="12700" rIns="0" bIns="0" rtlCol="0">
            <a:spAutoFit/>
          </a:bodyPr>
          <a:lstStyle/>
          <a:p>
            <a:pPr marL="12700" algn="ctr">
              <a:lnSpc>
                <a:spcPct val="100000"/>
              </a:lnSpc>
              <a:spcBef>
                <a:spcPts val="100"/>
              </a:spcBef>
            </a:pPr>
            <a:r>
              <a:rPr lang="es-ES" spc="165" dirty="0"/>
              <a:t>ARTÍCULOS MODIFICADOS</a:t>
            </a:r>
            <a:endParaRPr spc="195" dirty="0"/>
          </a:p>
        </p:txBody>
      </p:sp>
      <p:sp>
        <p:nvSpPr>
          <p:cNvPr id="5" name="object 5">
            <a:extLst>
              <a:ext uri="{FF2B5EF4-FFF2-40B4-BE49-F238E27FC236}">
                <a16:creationId xmlns:a16="http://schemas.microsoft.com/office/drawing/2014/main" id="{0214CF47-3FFE-B26E-DE35-B207C60B6D55}"/>
              </a:ext>
            </a:extLst>
          </p:cNvPr>
          <p:cNvSpPr/>
          <p:nvPr/>
        </p:nvSpPr>
        <p:spPr>
          <a:xfrm>
            <a:off x="6242398" y="9133199"/>
            <a:ext cx="3060065" cy="0"/>
          </a:xfrm>
          <a:custGeom>
            <a:avLst/>
            <a:gdLst/>
            <a:ahLst/>
            <a:cxnLst/>
            <a:rect l="l" t="t" r="r" b="b"/>
            <a:pathLst>
              <a:path w="3060065">
                <a:moveTo>
                  <a:pt x="3060001" y="0"/>
                </a:moveTo>
                <a:lnTo>
                  <a:pt x="0" y="0"/>
                </a:lnTo>
              </a:path>
            </a:pathLst>
          </a:custGeom>
          <a:ln w="6350">
            <a:solidFill>
              <a:srgbClr val="123358"/>
            </a:solidFill>
          </a:ln>
        </p:spPr>
        <p:txBody>
          <a:bodyPr wrap="square" lIns="0" tIns="0" rIns="0" bIns="0" rtlCol="0"/>
          <a:lstStyle/>
          <a:p>
            <a:endParaRPr dirty="0"/>
          </a:p>
        </p:txBody>
      </p:sp>
      <p:sp>
        <p:nvSpPr>
          <p:cNvPr id="40" name="object 40">
            <a:extLst>
              <a:ext uri="{FF2B5EF4-FFF2-40B4-BE49-F238E27FC236}">
                <a16:creationId xmlns:a16="http://schemas.microsoft.com/office/drawing/2014/main" id="{E021B9F3-A593-6B40-0696-F363AE90B1FC}"/>
              </a:ext>
            </a:extLst>
          </p:cNvPr>
          <p:cNvSpPr txBox="1">
            <a:spLocks noGrp="1"/>
          </p:cNvSpPr>
          <p:nvPr>
            <p:ph type="ftr" sz="quarter" idx="5"/>
          </p:nvPr>
        </p:nvSpPr>
        <p:spPr>
          <a:xfrm>
            <a:off x="6236399" y="9248085"/>
            <a:ext cx="3669601" cy="187872"/>
          </a:xfrm>
          <a:prstGeom prst="rect">
            <a:avLst/>
          </a:prstGeom>
        </p:spPr>
        <p:txBody>
          <a:bodyPr vert="horz" wrap="square" lIns="0" tIns="3175" rIns="0" bIns="0" rtlCol="0">
            <a:spAutoFit/>
          </a:bodyPr>
          <a:lstStyle/>
          <a:p>
            <a:pPr marL="12700">
              <a:lnSpc>
                <a:spcPct val="100000"/>
              </a:lnSpc>
              <a:spcBef>
                <a:spcPts val="25"/>
              </a:spcBef>
            </a:pPr>
            <a:r>
              <a:rPr spc="210" dirty="0"/>
              <a:t>UNIVERSID</a:t>
            </a:r>
            <a:r>
              <a:rPr spc="-100" dirty="0"/>
              <a:t> </a:t>
            </a:r>
            <a:r>
              <a:rPr spc="120" dirty="0"/>
              <a:t>AD</a:t>
            </a:r>
            <a:r>
              <a:rPr spc="490" dirty="0"/>
              <a:t> </a:t>
            </a:r>
            <a:r>
              <a:rPr spc="120" dirty="0"/>
              <a:t>DE</a:t>
            </a:r>
            <a:r>
              <a:rPr spc="484" dirty="0"/>
              <a:t> </a:t>
            </a:r>
            <a:r>
              <a:rPr spc="120" dirty="0"/>
              <a:t>GU</a:t>
            </a:r>
            <a:r>
              <a:rPr spc="-100" dirty="0"/>
              <a:t> </a:t>
            </a:r>
            <a:r>
              <a:rPr spc="190" dirty="0"/>
              <a:t>ANAJU</a:t>
            </a:r>
            <a:r>
              <a:rPr spc="-105" dirty="0"/>
              <a:t> </a:t>
            </a:r>
            <a:r>
              <a:rPr dirty="0"/>
              <a:t>A</a:t>
            </a:r>
            <a:r>
              <a:rPr spc="-145" dirty="0"/>
              <a:t> </a:t>
            </a:r>
            <a:r>
              <a:rPr dirty="0"/>
              <a:t>T</a:t>
            </a:r>
            <a:r>
              <a:rPr spc="-105" dirty="0"/>
              <a:t> </a:t>
            </a:r>
            <a:r>
              <a:rPr spc="-50" dirty="0"/>
              <a:t>O</a:t>
            </a:r>
          </a:p>
        </p:txBody>
      </p:sp>
      <p:sp>
        <p:nvSpPr>
          <p:cNvPr id="4" name="Content Placeholder 2">
            <a:extLst>
              <a:ext uri="{FF2B5EF4-FFF2-40B4-BE49-F238E27FC236}">
                <a16:creationId xmlns:a16="http://schemas.microsoft.com/office/drawing/2014/main" id="{228B562D-76E1-9721-4D3A-BF646E651E8A}"/>
              </a:ext>
            </a:extLst>
          </p:cNvPr>
          <p:cNvSpPr txBox="1">
            <a:spLocks/>
          </p:cNvSpPr>
          <p:nvPr/>
        </p:nvSpPr>
        <p:spPr>
          <a:xfrm>
            <a:off x="762000" y="2192419"/>
            <a:ext cx="14097000" cy="6075550"/>
          </a:xfrm>
          <a:prstGeom prst="rect">
            <a:avLst/>
          </a:prstGeom>
        </p:spPr>
        <p:txBody>
          <a:bodyPr wrap="square" lIns="0" tIns="0" rIns="0" bIns="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R="10795" algn="just" eaLnBrk="0" hangingPunct="0"/>
            <a:r>
              <a:rPr lang="es-MX" sz="3500" dirty="0">
                <a:solidFill>
                  <a:schemeClr val="accent1">
                    <a:lumMod val="50000"/>
                  </a:schemeClr>
                </a:solidFill>
                <a:latin typeface="Raleway" pitchFamily="2" charset="0"/>
                <a:ea typeface="Times New Roman" panose="02020603050405020304" pitchFamily="18" charset="0"/>
              </a:rPr>
              <a:t>Se modifica el </a:t>
            </a:r>
            <a:r>
              <a:rPr lang="es-MX" sz="3500" b="1" i="1" dirty="0">
                <a:solidFill>
                  <a:schemeClr val="accent1">
                    <a:lumMod val="50000"/>
                  </a:schemeClr>
                </a:solidFill>
                <a:latin typeface="Raleway" pitchFamily="2" charset="0"/>
                <a:ea typeface="Times New Roman" panose="02020603050405020304" pitchFamily="18" charset="0"/>
              </a:rPr>
              <a:t>artículo 15 </a:t>
            </a:r>
            <a:r>
              <a:rPr lang="es-MX" sz="3500" dirty="0">
                <a:solidFill>
                  <a:schemeClr val="accent1">
                    <a:lumMod val="50000"/>
                  </a:schemeClr>
                </a:solidFill>
                <a:latin typeface="Raleway" pitchFamily="2" charset="0"/>
                <a:ea typeface="Times New Roman" panose="02020603050405020304" pitchFamily="18" charset="0"/>
              </a:rPr>
              <a:t>relativo a</a:t>
            </a:r>
            <a:r>
              <a:rPr lang="es-MX" sz="3500" b="1" i="1" dirty="0">
                <a:solidFill>
                  <a:schemeClr val="accent1">
                    <a:lumMod val="50000"/>
                  </a:schemeClr>
                </a:solidFill>
                <a:latin typeface="Raleway" pitchFamily="2" charset="0"/>
                <a:ea typeface="Times New Roman" panose="02020603050405020304" pitchFamily="18" charset="0"/>
              </a:rPr>
              <a:t> “</a:t>
            </a:r>
            <a:r>
              <a:rPr lang="es-ES" sz="3500" b="1" i="1" dirty="0">
                <a:solidFill>
                  <a:schemeClr val="accent1">
                    <a:lumMod val="50000"/>
                  </a:schemeClr>
                </a:solidFill>
                <a:latin typeface="Raleway" pitchFamily="2" charset="0"/>
                <a:ea typeface="Times New Roman" panose="02020603050405020304" pitchFamily="18" charset="0"/>
              </a:rPr>
              <a:t>Restricciones del gasto de operación ordinario”</a:t>
            </a:r>
            <a:r>
              <a:rPr lang="es-MX" sz="3500" b="1" i="1" dirty="0">
                <a:solidFill>
                  <a:schemeClr val="accent1">
                    <a:lumMod val="50000"/>
                  </a:schemeClr>
                </a:solidFill>
                <a:latin typeface="Raleway" pitchFamily="2" charset="0"/>
                <a:ea typeface="Times New Roman" panose="02020603050405020304" pitchFamily="18" charset="0"/>
              </a:rPr>
              <a:t>,</a:t>
            </a:r>
            <a:r>
              <a:rPr lang="es-MX" sz="3500" i="1" dirty="0">
                <a:solidFill>
                  <a:schemeClr val="accent1">
                    <a:lumMod val="50000"/>
                  </a:schemeClr>
                </a:solidFill>
                <a:latin typeface="Raleway" pitchFamily="2" charset="0"/>
                <a:ea typeface="Times New Roman" panose="02020603050405020304" pitchFamily="18" charset="0"/>
              </a:rPr>
              <a:t> para complementar la fracción II con ejemplos de gastos de oficina restringidos, como sigue: </a:t>
            </a:r>
          </a:p>
          <a:p>
            <a:pPr marR="76835" lvl="0" algn="just" eaLnBrk="0" hangingPunct="0">
              <a:spcBef>
                <a:spcPts val="185"/>
              </a:spcBef>
              <a:spcAft>
                <a:spcPts val="0"/>
              </a:spcAft>
              <a:buSzPts val="1100"/>
              <a:tabLst>
                <a:tab pos="1296035" algn="l"/>
              </a:tabLst>
            </a:pPr>
            <a:endParaRPr lang="es-MX" sz="3500" i="1" dirty="0">
              <a:solidFill>
                <a:schemeClr val="accent1">
                  <a:lumMod val="50000"/>
                </a:schemeClr>
              </a:solidFill>
              <a:latin typeface="Raleway" pitchFamily="2" charset="0"/>
            </a:endParaRPr>
          </a:p>
          <a:p>
            <a:pPr marR="76835" lvl="0" algn="just" eaLnBrk="0" hangingPunct="0">
              <a:spcBef>
                <a:spcPts val="185"/>
              </a:spcBef>
              <a:spcAft>
                <a:spcPts val="0"/>
              </a:spcAft>
              <a:buSzPts val="1100"/>
              <a:tabLst>
                <a:tab pos="1296035" algn="l"/>
              </a:tabLst>
            </a:pPr>
            <a:r>
              <a:rPr lang="es-ES" sz="3500" b="1" i="1" dirty="0">
                <a:solidFill>
                  <a:schemeClr val="accent1">
                    <a:lumMod val="50000"/>
                  </a:schemeClr>
                </a:solidFill>
                <a:latin typeface="Raleway" pitchFamily="2" charset="0"/>
              </a:rPr>
              <a:t>Artículo 15. El presupuesto asignado para las Entidades y Dependencias para el gasto de operación ordinario queda restringido para el uso de los siguientes conceptos:</a:t>
            </a:r>
          </a:p>
          <a:p>
            <a:pPr marR="76835" lvl="0" algn="just" eaLnBrk="0" hangingPunct="0">
              <a:spcBef>
                <a:spcPts val="185"/>
              </a:spcBef>
              <a:spcAft>
                <a:spcPts val="0"/>
              </a:spcAft>
              <a:buSzPts val="1100"/>
              <a:tabLst>
                <a:tab pos="1296035" algn="l"/>
              </a:tabLst>
            </a:pPr>
            <a:endParaRPr lang="es-ES" sz="3500" b="1" i="1" dirty="0">
              <a:solidFill>
                <a:schemeClr val="accent1">
                  <a:lumMod val="50000"/>
                </a:schemeClr>
              </a:solidFill>
              <a:latin typeface="Raleway" pitchFamily="2" charset="0"/>
            </a:endParaRPr>
          </a:p>
          <a:p>
            <a:pPr marR="76835" lvl="0" algn="just" eaLnBrk="0" hangingPunct="0">
              <a:spcBef>
                <a:spcPts val="185"/>
              </a:spcBef>
              <a:spcAft>
                <a:spcPts val="0"/>
              </a:spcAft>
              <a:buSzPts val="1100"/>
              <a:tabLst>
                <a:tab pos="1296035" algn="l"/>
              </a:tabLst>
            </a:pPr>
            <a:r>
              <a:rPr lang="es-ES" sz="3500" b="1" i="1" dirty="0">
                <a:solidFill>
                  <a:schemeClr val="accent1">
                    <a:lumMod val="50000"/>
                  </a:schemeClr>
                </a:solidFill>
                <a:latin typeface="Raleway" pitchFamily="2" charset="0"/>
              </a:rPr>
              <a:t>ii.	Insumos o gastos de oficina tales como: azúcar, galletas, café, té, yogurt, barras energéticas, refrescos, en general alimentos y bebidas con alto contenido calórico; así como otros utensilios tales como cafeteras, vajillas y cubiertos;</a:t>
            </a:r>
          </a:p>
          <a:p>
            <a:pPr marR="10795" algn="just" eaLnBrk="0" hangingPunct="0"/>
            <a:endParaRPr lang="en-US" sz="40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82599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ABBFC-13C8-7B55-15FE-8C0AD725A7A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3A6F238-0F0E-5CC1-E781-DC95E593E308}"/>
              </a:ext>
            </a:extLst>
          </p:cNvPr>
          <p:cNvSpPr txBox="1">
            <a:spLocks noGrp="1"/>
          </p:cNvSpPr>
          <p:nvPr>
            <p:ph type="title"/>
          </p:nvPr>
        </p:nvSpPr>
        <p:spPr>
          <a:xfrm>
            <a:off x="2190906" y="914400"/>
            <a:ext cx="11097894" cy="452119"/>
          </a:xfrm>
          <a:prstGeom prst="rect">
            <a:avLst/>
          </a:prstGeom>
        </p:spPr>
        <p:txBody>
          <a:bodyPr vert="horz" wrap="square" lIns="0" tIns="12700" rIns="0" bIns="0" rtlCol="0">
            <a:spAutoFit/>
          </a:bodyPr>
          <a:lstStyle/>
          <a:p>
            <a:pPr marL="12700" algn="ctr">
              <a:lnSpc>
                <a:spcPct val="100000"/>
              </a:lnSpc>
              <a:spcBef>
                <a:spcPts val="100"/>
              </a:spcBef>
            </a:pPr>
            <a:r>
              <a:rPr lang="es-ES" spc="165" dirty="0"/>
              <a:t>ARTÍCULOS MODIFICADOS</a:t>
            </a:r>
            <a:endParaRPr spc="195" dirty="0"/>
          </a:p>
        </p:txBody>
      </p:sp>
      <p:sp>
        <p:nvSpPr>
          <p:cNvPr id="5" name="object 5">
            <a:extLst>
              <a:ext uri="{FF2B5EF4-FFF2-40B4-BE49-F238E27FC236}">
                <a16:creationId xmlns:a16="http://schemas.microsoft.com/office/drawing/2014/main" id="{0214CF47-3FFE-B26E-DE35-B207C60B6D55}"/>
              </a:ext>
            </a:extLst>
          </p:cNvPr>
          <p:cNvSpPr/>
          <p:nvPr/>
        </p:nvSpPr>
        <p:spPr>
          <a:xfrm>
            <a:off x="6242398" y="9133199"/>
            <a:ext cx="3060065" cy="0"/>
          </a:xfrm>
          <a:custGeom>
            <a:avLst/>
            <a:gdLst/>
            <a:ahLst/>
            <a:cxnLst/>
            <a:rect l="l" t="t" r="r" b="b"/>
            <a:pathLst>
              <a:path w="3060065">
                <a:moveTo>
                  <a:pt x="3060001" y="0"/>
                </a:moveTo>
                <a:lnTo>
                  <a:pt x="0" y="0"/>
                </a:lnTo>
              </a:path>
            </a:pathLst>
          </a:custGeom>
          <a:ln w="6350">
            <a:solidFill>
              <a:srgbClr val="123358"/>
            </a:solidFill>
          </a:ln>
        </p:spPr>
        <p:txBody>
          <a:bodyPr wrap="square" lIns="0" tIns="0" rIns="0" bIns="0" rtlCol="0"/>
          <a:lstStyle/>
          <a:p>
            <a:endParaRPr dirty="0"/>
          </a:p>
        </p:txBody>
      </p:sp>
      <p:sp>
        <p:nvSpPr>
          <p:cNvPr id="40" name="object 40">
            <a:extLst>
              <a:ext uri="{FF2B5EF4-FFF2-40B4-BE49-F238E27FC236}">
                <a16:creationId xmlns:a16="http://schemas.microsoft.com/office/drawing/2014/main" id="{E021B9F3-A593-6B40-0696-F363AE90B1FC}"/>
              </a:ext>
            </a:extLst>
          </p:cNvPr>
          <p:cNvSpPr txBox="1">
            <a:spLocks noGrp="1"/>
          </p:cNvSpPr>
          <p:nvPr>
            <p:ph type="ftr" sz="quarter" idx="5"/>
          </p:nvPr>
        </p:nvSpPr>
        <p:spPr>
          <a:xfrm>
            <a:off x="6236399" y="9248084"/>
            <a:ext cx="4203001" cy="187872"/>
          </a:xfrm>
          <a:prstGeom prst="rect">
            <a:avLst/>
          </a:prstGeom>
        </p:spPr>
        <p:txBody>
          <a:bodyPr vert="horz" wrap="square" lIns="0" tIns="3175" rIns="0" bIns="0" rtlCol="0">
            <a:spAutoFit/>
          </a:bodyPr>
          <a:lstStyle/>
          <a:p>
            <a:pPr marL="12700">
              <a:lnSpc>
                <a:spcPct val="100000"/>
              </a:lnSpc>
              <a:spcBef>
                <a:spcPts val="25"/>
              </a:spcBef>
            </a:pPr>
            <a:r>
              <a:rPr spc="210" dirty="0"/>
              <a:t>UNIVERSID</a:t>
            </a:r>
            <a:r>
              <a:rPr spc="-100" dirty="0"/>
              <a:t> </a:t>
            </a:r>
            <a:r>
              <a:rPr spc="120" dirty="0"/>
              <a:t>AD</a:t>
            </a:r>
            <a:r>
              <a:rPr spc="490" dirty="0"/>
              <a:t> </a:t>
            </a:r>
            <a:r>
              <a:rPr spc="120" dirty="0"/>
              <a:t>DE</a:t>
            </a:r>
            <a:r>
              <a:rPr spc="484" dirty="0"/>
              <a:t> </a:t>
            </a:r>
            <a:r>
              <a:rPr spc="120" dirty="0"/>
              <a:t>GU</a:t>
            </a:r>
            <a:r>
              <a:rPr spc="-100" dirty="0"/>
              <a:t> </a:t>
            </a:r>
            <a:r>
              <a:rPr spc="190" dirty="0"/>
              <a:t>ANAJU</a:t>
            </a:r>
            <a:r>
              <a:rPr spc="-105" dirty="0"/>
              <a:t> </a:t>
            </a:r>
            <a:r>
              <a:rPr dirty="0"/>
              <a:t>A</a:t>
            </a:r>
            <a:r>
              <a:rPr spc="-145" dirty="0"/>
              <a:t> </a:t>
            </a:r>
            <a:r>
              <a:rPr dirty="0"/>
              <a:t>T</a:t>
            </a:r>
            <a:r>
              <a:rPr spc="-105" dirty="0"/>
              <a:t> </a:t>
            </a:r>
            <a:r>
              <a:rPr spc="-50" dirty="0"/>
              <a:t>O</a:t>
            </a:r>
          </a:p>
        </p:txBody>
      </p:sp>
      <p:sp>
        <p:nvSpPr>
          <p:cNvPr id="4" name="Content Placeholder 2">
            <a:extLst>
              <a:ext uri="{FF2B5EF4-FFF2-40B4-BE49-F238E27FC236}">
                <a16:creationId xmlns:a16="http://schemas.microsoft.com/office/drawing/2014/main" id="{228B562D-76E1-9721-4D3A-BF646E651E8A}"/>
              </a:ext>
            </a:extLst>
          </p:cNvPr>
          <p:cNvSpPr txBox="1">
            <a:spLocks/>
          </p:cNvSpPr>
          <p:nvPr/>
        </p:nvSpPr>
        <p:spPr>
          <a:xfrm>
            <a:off x="1142999" y="1775537"/>
            <a:ext cx="13258801" cy="6075550"/>
          </a:xfrm>
          <a:prstGeom prst="rect">
            <a:avLst/>
          </a:prstGeom>
        </p:spPr>
        <p:txBody>
          <a:bodyPr wrap="square" lIns="0" tIns="0" rIns="0" bIns="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R="10795" algn="just" eaLnBrk="0" hangingPunct="0"/>
            <a:r>
              <a:rPr lang="es-MX" sz="2800" dirty="0">
                <a:solidFill>
                  <a:schemeClr val="accent1">
                    <a:lumMod val="50000"/>
                  </a:schemeClr>
                </a:solidFill>
                <a:latin typeface="Raleway" pitchFamily="2" charset="0"/>
                <a:ea typeface="Times New Roman" panose="02020603050405020304" pitchFamily="18" charset="0"/>
              </a:rPr>
              <a:t>Se modifica el </a:t>
            </a:r>
            <a:r>
              <a:rPr lang="es-MX" sz="2800" b="1" dirty="0">
                <a:solidFill>
                  <a:schemeClr val="accent1">
                    <a:lumMod val="50000"/>
                  </a:schemeClr>
                </a:solidFill>
                <a:latin typeface="Raleway" pitchFamily="2" charset="0"/>
                <a:ea typeface="Times New Roman" panose="02020603050405020304" pitchFamily="18" charset="0"/>
              </a:rPr>
              <a:t>artículo 22 </a:t>
            </a:r>
            <a:r>
              <a:rPr lang="es-MX" sz="2800" dirty="0">
                <a:solidFill>
                  <a:schemeClr val="accent1">
                    <a:lumMod val="50000"/>
                  </a:schemeClr>
                </a:solidFill>
                <a:latin typeface="Raleway" pitchFamily="2" charset="0"/>
                <a:ea typeface="Times New Roman" panose="02020603050405020304" pitchFamily="18" charset="0"/>
              </a:rPr>
              <a:t>relativo a</a:t>
            </a:r>
            <a:r>
              <a:rPr lang="es-MX" sz="2800" b="1" i="1" dirty="0">
                <a:solidFill>
                  <a:schemeClr val="accent1">
                    <a:lumMod val="50000"/>
                  </a:schemeClr>
                </a:solidFill>
                <a:latin typeface="Raleway" pitchFamily="2" charset="0"/>
                <a:ea typeface="Times New Roman" panose="02020603050405020304" pitchFamily="18" charset="0"/>
              </a:rPr>
              <a:t> “</a:t>
            </a:r>
            <a:r>
              <a:rPr lang="es-ES" sz="2800" b="1" i="1" dirty="0">
                <a:solidFill>
                  <a:schemeClr val="accent1">
                    <a:lumMod val="50000"/>
                  </a:schemeClr>
                </a:solidFill>
                <a:latin typeface="Raleway" pitchFamily="2" charset="0"/>
                <a:ea typeface="Times New Roman" panose="02020603050405020304" pitchFamily="18" charset="0"/>
              </a:rPr>
              <a:t>Naturaleza, vigencia y en su caso, devolución de los pagos realizados”</a:t>
            </a:r>
            <a:r>
              <a:rPr lang="es-MX" sz="2800" b="1" i="1" dirty="0">
                <a:solidFill>
                  <a:schemeClr val="accent1">
                    <a:lumMod val="50000"/>
                  </a:schemeClr>
                </a:solidFill>
                <a:latin typeface="Raleway" pitchFamily="2" charset="0"/>
                <a:ea typeface="Times New Roman" panose="02020603050405020304" pitchFamily="18" charset="0"/>
              </a:rPr>
              <a:t>, </a:t>
            </a:r>
            <a:r>
              <a:rPr lang="es-MX" sz="2800" dirty="0">
                <a:solidFill>
                  <a:schemeClr val="accent1">
                    <a:lumMod val="50000"/>
                  </a:schemeClr>
                </a:solidFill>
                <a:latin typeface="Raleway" pitchFamily="2" charset="0"/>
                <a:ea typeface="Times New Roman" panose="02020603050405020304" pitchFamily="18" charset="0"/>
              </a:rPr>
              <a:t>a efecto de acotar riesgos en el manejo de efectivo por parte de las entidades y dependencias, así como para puntualizar las opciones de pago a través de los servicios habilitados para la recaudación.</a:t>
            </a:r>
          </a:p>
          <a:p>
            <a:pPr marR="10795" algn="just" eaLnBrk="0" hangingPunct="0"/>
            <a:endParaRPr lang="es-MX" sz="2600" i="1" dirty="0">
              <a:solidFill>
                <a:schemeClr val="accent1">
                  <a:lumMod val="50000"/>
                </a:schemeClr>
              </a:solidFill>
              <a:latin typeface="Raleway" pitchFamily="2" charset="0"/>
              <a:ea typeface="Times New Roman" panose="02020603050405020304" pitchFamily="18" charset="0"/>
            </a:endParaRPr>
          </a:p>
          <a:p>
            <a:pPr marR="10795" algn="just" eaLnBrk="0" hangingPunct="0"/>
            <a:endParaRPr lang="es-MX" sz="2600" i="1" dirty="0">
              <a:solidFill>
                <a:schemeClr val="accent1">
                  <a:lumMod val="50000"/>
                </a:schemeClr>
              </a:solidFill>
              <a:latin typeface="Raleway" pitchFamily="2" charset="0"/>
              <a:ea typeface="Times New Roman" panose="02020603050405020304" pitchFamily="18" charset="0"/>
            </a:endParaRPr>
          </a:p>
          <a:p>
            <a:pPr marR="10795" algn="just" eaLnBrk="0" hangingPunct="0"/>
            <a:r>
              <a:rPr lang="es-MX" sz="2800" dirty="0">
                <a:solidFill>
                  <a:schemeClr val="accent1">
                    <a:lumMod val="50000"/>
                  </a:schemeClr>
                </a:solidFill>
                <a:latin typeface="Raleway" pitchFamily="2" charset="0"/>
                <a:ea typeface="Times New Roman" panose="02020603050405020304" pitchFamily="18" charset="0"/>
              </a:rPr>
              <a:t>También se adiciona un último párrafo al </a:t>
            </a:r>
            <a:r>
              <a:rPr lang="es-MX" sz="2800" b="1" dirty="0">
                <a:solidFill>
                  <a:schemeClr val="accent1">
                    <a:lumMod val="50000"/>
                  </a:schemeClr>
                </a:solidFill>
                <a:latin typeface="Raleway" pitchFamily="2" charset="0"/>
                <a:ea typeface="Times New Roman" panose="02020603050405020304" pitchFamily="18" charset="0"/>
              </a:rPr>
              <a:t>artículo 27 en el apartado </a:t>
            </a:r>
            <a:r>
              <a:rPr lang="es-MX" sz="2800" b="1" i="1" dirty="0">
                <a:solidFill>
                  <a:schemeClr val="accent1">
                    <a:lumMod val="50000"/>
                  </a:schemeClr>
                </a:solidFill>
                <a:latin typeface="Raleway" pitchFamily="2" charset="0"/>
              </a:rPr>
              <a:t>“De las reclasificaciones de ingresos”, </a:t>
            </a:r>
            <a:r>
              <a:rPr lang="es-ES" sz="2800" dirty="0">
                <a:solidFill>
                  <a:schemeClr val="accent1">
                    <a:lumMod val="50000"/>
                  </a:schemeClr>
                </a:solidFill>
                <a:latin typeface="Raleway" pitchFamily="2" charset="0"/>
                <a:ea typeface="Times New Roman" panose="02020603050405020304" pitchFamily="18" charset="0"/>
              </a:rPr>
              <a:t>para puntualizar quien deberá autorizar las reclasificaciones de pago, según correspondan a un único o diferentes centros de beneficio, como sigue: </a:t>
            </a:r>
          </a:p>
          <a:p>
            <a:pPr marR="10795" algn="just" eaLnBrk="0" hangingPunct="0"/>
            <a:endParaRPr lang="es-ES" sz="2800" dirty="0">
              <a:solidFill>
                <a:schemeClr val="accent1">
                  <a:lumMod val="50000"/>
                </a:schemeClr>
              </a:solidFill>
              <a:latin typeface="Raleway" pitchFamily="2" charset="0"/>
            </a:endParaRPr>
          </a:p>
          <a:p>
            <a:pPr marR="10795" algn="just" eaLnBrk="0" hangingPunct="0"/>
            <a:r>
              <a:rPr lang="es-ES" sz="2400" dirty="0">
                <a:solidFill>
                  <a:schemeClr val="accent1">
                    <a:lumMod val="50000"/>
                  </a:schemeClr>
                </a:solidFill>
                <a:latin typeface="Raleway" pitchFamily="2" charset="0"/>
              </a:rPr>
              <a:t>“</a:t>
            </a:r>
            <a:r>
              <a:rPr lang="es-ES" sz="2400" i="1" dirty="0">
                <a:solidFill>
                  <a:schemeClr val="accent1">
                    <a:lumMod val="50000"/>
                  </a:schemeClr>
                </a:solidFill>
                <a:latin typeface="Raleway" pitchFamily="2" charset="0"/>
              </a:rPr>
              <a:t>Si la reclasificación de pago es por conceptos de un mismo centro de beneficio, bastará con una autorización expresa por parte del Coordinador Administrativo de la División, ENMS o Dependencia administrativa, según se trate. Si la reclasificación de pago es por conceptos de diferentes centros de beneficio de un mismo campus o del CNMS, bastará con la autorización por escrito por parte del Coordinador General de Apoyo Administrativo del Campus o del CNMS o cargo similar”</a:t>
            </a:r>
          </a:p>
        </p:txBody>
      </p:sp>
    </p:spTree>
    <p:extLst>
      <p:ext uri="{BB962C8B-B14F-4D97-AF65-F5344CB8AC3E}">
        <p14:creationId xmlns:p14="http://schemas.microsoft.com/office/powerpoint/2010/main" val="31291583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ABBFC-13C8-7B55-15FE-8C0AD725A7A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3A6F238-0F0E-5CC1-E781-DC95E593E308}"/>
              </a:ext>
            </a:extLst>
          </p:cNvPr>
          <p:cNvSpPr txBox="1">
            <a:spLocks noGrp="1"/>
          </p:cNvSpPr>
          <p:nvPr>
            <p:ph type="title"/>
          </p:nvPr>
        </p:nvSpPr>
        <p:spPr>
          <a:xfrm>
            <a:off x="2190906" y="914400"/>
            <a:ext cx="11097894" cy="452119"/>
          </a:xfrm>
          <a:prstGeom prst="rect">
            <a:avLst/>
          </a:prstGeom>
        </p:spPr>
        <p:txBody>
          <a:bodyPr vert="horz" wrap="square" lIns="0" tIns="12700" rIns="0" bIns="0" rtlCol="0">
            <a:spAutoFit/>
          </a:bodyPr>
          <a:lstStyle/>
          <a:p>
            <a:pPr marL="12700" algn="ctr">
              <a:lnSpc>
                <a:spcPct val="100000"/>
              </a:lnSpc>
              <a:spcBef>
                <a:spcPts val="100"/>
              </a:spcBef>
            </a:pPr>
            <a:r>
              <a:rPr lang="es-ES" spc="165" dirty="0"/>
              <a:t>ARTÍCULOS MODIFICADOS</a:t>
            </a:r>
            <a:endParaRPr spc="195" dirty="0"/>
          </a:p>
        </p:txBody>
      </p:sp>
      <p:sp>
        <p:nvSpPr>
          <p:cNvPr id="5" name="object 5">
            <a:extLst>
              <a:ext uri="{FF2B5EF4-FFF2-40B4-BE49-F238E27FC236}">
                <a16:creationId xmlns:a16="http://schemas.microsoft.com/office/drawing/2014/main" id="{0214CF47-3FFE-B26E-DE35-B207C60B6D55}"/>
              </a:ext>
            </a:extLst>
          </p:cNvPr>
          <p:cNvSpPr/>
          <p:nvPr/>
        </p:nvSpPr>
        <p:spPr>
          <a:xfrm>
            <a:off x="6242398" y="9133199"/>
            <a:ext cx="3060065" cy="0"/>
          </a:xfrm>
          <a:custGeom>
            <a:avLst/>
            <a:gdLst/>
            <a:ahLst/>
            <a:cxnLst/>
            <a:rect l="l" t="t" r="r" b="b"/>
            <a:pathLst>
              <a:path w="3060065">
                <a:moveTo>
                  <a:pt x="3060001" y="0"/>
                </a:moveTo>
                <a:lnTo>
                  <a:pt x="0" y="0"/>
                </a:lnTo>
              </a:path>
            </a:pathLst>
          </a:custGeom>
          <a:ln w="6350">
            <a:solidFill>
              <a:srgbClr val="123358"/>
            </a:solidFill>
          </a:ln>
        </p:spPr>
        <p:txBody>
          <a:bodyPr wrap="square" lIns="0" tIns="0" rIns="0" bIns="0" rtlCol="0"/>
          <a:lstStyle/>
          <a:p>
            <a:endParaRPr dirty="0"/>
          </a:p>
        </p:txBody>
      </p:sp>
      <p:sp>
        <p:nvSpPr>
          <p:cNvPr id="40" name="object 40">
            <a:extLst>
              <a:ext uri="{FF2B5EF4-FFF2-40B4-BE49-F238E27FC236}">
                <a16:creationId xmlns:a16="http://schemas.microsoft.com/office/drawing/2014/main" id="{E021B9F3-A593-6B40-0696-F363AE90B1FC}"/>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spc="210" dirty="0"/>
              <a:t>UNIVERSID</a:t>
            </a:r>
            <a:r>
              <a:rPr spc="-100" dirty="0"/>
              <a:t> </a:t>
            </a:r>
            <a:r>
              <a:rPr spc="120" dirty="0"/>
              <a:t>AD</a:t>
            </a:r>
            <a:r>
              <a:rPr spc="490" dirty="0"/>
              <a:t> </a:t>
            </a:r>
            <a:r>
              <a:rPr spc="120" dirty="0"/>
              <a:t>DE</a:t>
            </a:r>
            <a:r>
              <a:rPr spc="484" dirty="0"/>
              <a:t> </a:t>
            </a:r>
            <a:r>
              <a:rPr spc="120" dirty="0"/>
              <a:t>GU</a:t>
            </a:r>
            <a:r>
              <a:rPr spc="-100" dirty="0"/>
              <a:t> </a:t>
            </a:r>
            <a:r>
              <a:rPr spc="190" dirty="0"/>
              <a:t>ANAJU</a:t>
            </a:r>
            <a:r>
              <a:rPr spc="-105" dirty="0"/>
              <a:t> </a:t>
            </a:r>
            <a:r>
              <a:rPr dirty="0"/>
              <a:t>A</a:t>
            </a:r>
            <a:r>
              <a:rPr spc="-145" dirty="0"/>
              <a:t> </a:t>
            </a:r>
            <a:r>
              <a:rPr dirty="0"/>
              <a:t>T</a:t>
            </a:r>
            <a:r>
              <a:rPr spc="-105" dirty="0"/>
              <a:t> </a:t>
            </a:r>
            <a:r>
              <a:rPr spc="-50" dirty="0"/>
              <a:t>O</a:t>
            </a:r>
          </a:p>
        </p:txBody>
      </p:sp>
      <p:sp>
        <p:nvSpPr>
          <p:cNvPr id="4" name="Content Placeholder 2">
            <a:extLst>
              <a:ext uri="{FF2B5EF4-FFF2-40B4-BE49-F238E27FC236}">
                <a16:creationId xmlns:a16="http://schemas.microsoft.com/office/drawing/2014/main" id="{228B562D-76E1-9721-4D3A-BF646E651E8A}"/>
              </a:ext>
            </a:extLst>
          </p:cNvPr>
          <p:cNvSpPr txBox="1">
            <a:spLocks/>
          </p:cNvSpPr>
          <p:nvPr/>
        </p:nvSpPr>
        <p:spPr>
          <a:xfrm>
            <a:off x="691353" y="1991425"/>
            <a:ext cx="14097000" cy="6075550"/>
          </a:xfrm>
          <a:prstGeom prst="rect">
            <a:avLst/>
          </a:prstGeom>
        </p:spPr>
        <p:txBody>
          <a:bodyPr wrap="square" lIns="0" tIns="0" rIns="0" bIns="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R="10795" algn="just" eaLnBrk="0" hangingPunct="0"/>
            <a:r>
              <a:rPr lang="es-MX" sz="3200" dirty="0">
                <a:solidFill>
                  <a:schemeClr val="accent1">
                    <a:lumMod val="50000"/>
                  </a:schemeClr>
                </a:solidFill>
                <a:latin typeface="Raleway" pitchFamily="2" charset="0"/>
                <a:ea typeface="Times New Roman" panose="02020603050405020304" pitchFamily="18" charset="0"/>
              </a:rPr>
              <a:t>Se modifica el </a:t>
            </a:r>
            <a:r>
              <a:rPr lang="es-MX" sz="3200" b="1" i="1" dirty="0">
                <a:solidFill>
                  <a:schemeClr val="accent1">
                    <a:lumMod val="50000"/>
                  </a:schemeClr>
                </a:solidFill>
                <a:latin typeface="Raleway" pitchFamily="2" charset="0"/>
                <a:ea typeface="Times New Roman" panose="02020603050405020304" pitchFamily="18" charset="0"/>
              </a:rPr>
              <a:t>artículo 40 </a:t>
            </a:r>
            <a:r>
              <a:rPr lang="es-MX" sz="3200" dirty="0">
                <a:solidFill>
                  <a:schemeClr val="accent1">
                    <a:lumMod val="50000"/>
                  </a:schemeClr>
                </a:solidFill>
                <a:latin typeface="Raleway" pitchFamily="2" charset="0"/>
                <a:ea typeface="Times New Roman" panose="02020603050405020304" pitchFamily="18" charset="0"/>
              </a:rPr>
              <a:t>para adicionar precisiones relativas a los gastos de viáticos en atención a visitantes o personas externas a la UG, a efecto de permitir el pago de viáticos a ponentes, conferencistas, artistas, o profesores invitados a congresos seminarios, foros académicos, como sigue: </a:t>
            </a:r>
          </a:p>
          <a:p>
            <a:pPr marR="10795" algn="just" eaLnBrk="0" hangingPunct="0"/>
            <a:endParaRPr lang="es-MX" sz="3200" dirty="0">
              <a:solidFill>
                <a:schemeClr val="accent1">
                  <a:lumMod val="50000"/>
                </a:schemeClr>
              </a:solidFill>
              <a:latin typeface="Raleway" pitchFamily="2" charset="0"/>
              <a:ea typeface="Times New Roman" panose="02020603050405020304" pitchFamily="18" charset="0"/>
            </a:endParaRPr>
          </a:p>
          <a:p>
            <a:pPr marR="10795" algn="just" eaLnBrk="0" hangingPunct="0"/>
            <a:endParaRPr lang="es-MX" sz="3200" dirty="0">
              <a:solidFill>
                <a:schemeClr val="accent1">
                  <a:lumMod val="50000"/>
                </a:schemeClr>
              </a:solidFill>
              <a:latin typeface="Raleway" pitchFamily="2" charset="0"/>
            </a:endParaRPr>
          </a:p>
          <a:p>
            <a:pPr algn="just" eaLnBrk="0" hangingPunct="0"/>
            <a:r>
              <a:rPr lang="es-MX" sz="3200" i="1" dirty="0">
                <a:solidFill>
                  <a:schemeClr val="accent1">
                    <a:lumMod val="50000"/>
                  </a:schemeClr>
                </a:solidFill>
                <a:latin typeface="Raleway" pitchFamily="2" charset="0"/>
              </a:rPr>
              <a:t>“Así mismo se podrá realizar el pago de viáticos en atención a visitantes o personas externas a la Universidad, tales como ponentes, conferencistas, artistas o profesores invitados a congresos, seminarios, foros académicos, entre otros, independientemente de que acudan bajo la celebración de un contrato, o bien en el desempeño de una función honorifica.”</a:t>
            </a:r>
          </a:p>
          <a:p>
            <a:pPr algn="just" eaLnBrk="0" hangingPunct="0"/>
            <a:endParaRPr lang="es-MX" sz="3000" i="1" dirty="0">
              <a:solidFill>
                <a:schemeClr val="accent1">
                  <a:lumMod val="50000"/>
                </a:schemeClr>
              </a:solidFill>
              <a:latin typeface="Raleway" pitchFamily="2" charset="0"/>
            </a:endParaRPr>
          </a:p>
          <a:p>
            <a:pPr eaLnBrk="0" hangingPunct="0"/>
            <a:r>
              <a:rPr lang="es-MX" sz="2800" dirty="0">
                <a:solidFill>
                  <a:schemeClr val="accent1">
                    <a:lumMod val="50000"/>
                  </a:schemeClr>
                </a:solidFill>
                <a:latin typeface="Raleway" pitchFamily="2" charset="0"/>
              </a:rPr>
              <a:t> </a:t>
            </a:r>
          </a:p>
          <a:p>
            <a:pPr marR="10795" algn="just" eaLnBrk="0" hangingPunct="0"/>
            <a:endParaRPr lang="es-MX" sz="2800" b="1" i="1" dirty="0">
              <a:solidFill>
                <a:schemeClr val="accent1">
                  <a:lumMod val="50000"/>
                </a:schemeClr>
              </a:solidFill>
              <a:latin typeface="Raleway" pitchFamily="2" charset="0"/>
              <a:ea typeface="Times New Roman" panose="02020603050405020304" pitchFamily="18" charset="0"/>
            </a:endParaRPr>
          </a:p>
          <a:p>
            <a:pPr marR="10795" algn="just" eaLnBrk="0" hangingPunct="0"/>
            <a:r>
              <a:rPr lang="es-MX" sz="2800" b="1" i="1" dirty="0">
                <a:solidFill>
                  <a:schemeClr val="accent1">
                    <a:lumMod val="50000"/>
                  </a:schemeClr>
                </a:solidFill>
                <a:latin typeface="Raleway" pitchFamily="2" charset="0"/>
                <a:ea typeface="Times New Roman" panose="02020603050405020304" pitchFamily="18" charset="0"/>
              </a:rPr>
              <a:t> </a:t>
            </a:r>
            <a:endParaRPr lang="es-MX" sz="2800" i="1" dirty="0">
              <a:solidFill>
                <a:schemeClr val="accent1">
                  <a:lumMod val="50000"/>
                </a:schemeClr>
              </a:solidFill>
              <a:latin typeface="Raleway" pitchFamily="2" charset="0"/>
              <a:ea typeface="Times New Roman" panose="02020603050405020304" pitchFamily="18" charset="0"/>
            </a:endParaRPr>
          </a:p>
          <a:p>
            <a:pPr marR="76835" lvl="0" algn="just" eaLnBrk="0" hangingPunct="0">
              <a:spcBef>
                <a:spcPts val="185"/>
              </a:spcBef>
              <a:spcAft>
                <a:spcPts val="0"/>
              </a:spcAft>
              <a:buSzPts val="1100"/>
              <a:tabLst>
                <a:tab pos="1296035" algn="l"/>
              </a:tabLst>
            </a:pPr>
            <a:endParaRPr lang="es-ES" sz="2800" b="1" i="1" dirty="0">
              <a:solidFill>
                <a:schemeClr val="accent1">
                  <a:lumMod val="50000"/>
                </a:schemeClr>
              </a:solidFill>
              <a:latin typeface="Raleway" pitchFamily="2" charset="0"/>
            </a:endParaRPr>
          </a:p>
        </p:txBody>
      </p:sp>
    </p:spTree>
    <p:extLst>
      <p:ext uri="{BB962C8B-B14F-4D97-AF65-F5344CB8AC3E}">
        <p14:creationId xmlns:p14="http://schemas.microsoft.com/office/powerpoint/2010/main" val="933306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39411A-9169-0354-70C2-8DD4AEA749E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DEC535F-DC93-18AB-4277-BBEEE28DD271}"/>
              </a:ext>
            </a:extLst>
          </p:cNvPr>
          <p:cNvSpPr txBox="1">
            <a:spLocks noGrp="1"/>
          </p:cNvSpPr>
          <p:nvPr>
            <p:ph type="title"/>
          </p:nvPr>
        </p:nvSpPr>
        <p:spPr>
          <a:xfrm>
            <a:off x="2190906" y="914400"/>
            <a:ext cx="11097894" cy="452119"/>
          </a:xfrm>
          <a:prstGeom prst="rect">
            <a:avLst/>
          </a:prstGeom>
        </p:spPr>
        <p:txBody>
          <a:bodyPr vert="horz" wrap="square" lIns="0" tIns="12700" rIns="0" bIns="0" rtlCol="0">
            <a:spAutoFit/>
          </a:bodyPr>
          <a:lstStyle/>
          <a:p>
            <a:pPr marL="12700" algn="ctr">
              <a:lnSpc>
                <a:spcPct val="100000"/>
              </a:lnSpc>
              <a:spcBef>
                <a:spcPts val="100"/>
              </a:spcBef>
            </a:pPr>
            <a:r>
              <a:rPr lang="es-ES" spc="165" dirty="0"/>
              <a:t>ARTÍCULOS MODIFICADOS</a:t>
            </a:r>
            <a:endParaRPr spc="195" dirty="0"/>
          </a:p>
        </p:txBody>
      </p:sp>
      <p:sp>
        <p:nvSpPr>
          <p:cNvPr id="5" name="object 5">
            <a:extLst>
              <a:ext uri="{FF2B5EF4-FFF2-40B4-BE49-F238E27FC236}">
                <a16:creationId xmlns:a16="http://schemas.microsoft.com/office/drawing/2014/main" id="{09E03EAE-B259-A8E1-1CF9-24201B3141C8}"/>
              </a:ext>
            </a:extLst>
          </p:cNvPr>
          <p:cNvSpPr/>
          <p:nvPr/>
        </p:nvSpPr>
        <p:spPr>
          <a:xfrm>
            <a:off x="6242398" y="9133199"/>
            <a:ext cx="3060065" cy="0"/>
          </a:xfrm>
          <a:custGeom>
            <a:avLst/>
            <a:gdLst/>
            <a:ahLst/>
            <a:cxnLst/>
            <a:rect l="l" t="t" r="r" b="b"/>
            <a:pathLst>
              <a:path w="3060065">
                <a:moveTo>
                  <a:pt x="3060001" y="0"/>
                </a:moveTo>
                <a:lnTo>
                  <a:pt x="0" y="0"/>
                </a:lnTo>
              </a:path>
            </a:pathLst>
          </a:custGeom>
          <a:ln w="6350">
            <a:solidFill>
              <a:srgbClr val="123358"/>
            </a:solidFill>
          </a:ln>
        </p:spPr>
        <p:txBody>
          <a:bodyPr wrap="square" lIns="0" tIns="0" rIns="0" bIns="0" rtlCol="0"/>
          <a:lstStyle/>
          <a:p>
            <a:endParaRPr dirty="0"/>
          </a:p>
        </p:txBody>
      </p:sp>
      <p:sp>
        <p:nvSpPr>
          <p:cNvPr id="40" name="object 40">
            <a:extLst>
              <a:ext uri="{FF2B5EF4-FFF2-40B4-BE49-F238E27FC236}">
                <a16:creationId xmlns:a16="http://schemas.microsoft.com/office/drawing/2014/main" id="{49999315-E130-D296-3BF6-71ABFEDAA30E}"/>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spc="210" dirty="0"/>
              <a:t>UNIVERSID</a:t>
            </a:r>
            <a:r>
              <a:rPr spc="-100" dirty="0"/>
              <a:t> </a:t>
            </a:r>
            <a:r>
              <a:rPr spc="120" dirty="0"/>
              <a:t>AD</a:t>
            </a:r>
            <a:r>
              <a:rPr spc="490" dirty="0"/>
              <a:t> </a:t>
            </a:r>
            <a:r>
              <a:rPr spc="120" dirty="0"/>
              <a:t>DE</a:t>
            </a:r>
            <a:r>
              <a:rPr spc="484" dirty="0"/>
              <a:t> </a:t>
            </a:r>
            <a:r>
              <a:rPr spc="120" dirty="0"/>
              <a:t>GU</a:t>
            </a:r>
            <a:r>
              <a:rPr spc="-100" dirty="0"/>
              <a:t> </a:t>
            </a:r>
            <a:r>
              <a:rPr spc="190" dirty="0"/>
              <a:t>ANAJU</a:t>
            </a:r>
            <a:r>
              <a:rPr spc="-105" dirty="0"/>
              <a:t> </a:t>
            </a:r>
            <a:r>
              <a:rPr dirty="0"/>
              <a:t>A</a:t>
            </a:r>
            <a:r>
              <a:rPr spc="-145" dirty="0"/>
              <a:t> </a:t>
            </a:r>
            <a:r>
              <a:rPr dirty="0"/>
              <a:t>T</a:t>
            </a:r>
            <a:r>
              <a:rPr spc="-105" dirty="0"/>
              <a:t> </a:t>
            </a:r>
            <a:r>
              <a:rPr spc="-50" dirty="0"/>
              <a:t>O</a:t>
            </a:r>
          </a:p>
        </p:txBody>
      </p:sp>
      <p:sp>
        <p:nvSpPr>
          <p:cNvPr id="4" name="Content Placeholder 2">
            <a:extLst>
              <a:ext uri="{FF2B5EF4-FFF2-40B4-BE49-F238E27FC236}">
                <a16:creationId xmlns:a16="http://schemas.microsoft.com/office/drawing/2014/main" id="{BDE4C8F7-0218-F3DF-C2EB-856209D4C115}"/>
              </a:ext>
            </a:extLst>
          </p:cNvPr>
          <p:cNvSpPr txBox="1">
            <a:spLocks/>
          </p:cNvSpPr>
          <p:nvPr/>
        </p:nvSpPr>
        <p:spPr>
          <a:xfrm>
            <a:off x="691353" y="1991425"/>
            <a:ext cx="14097000" cy="6075550"/>
          </a:xfrm>
          <a:prstGeom prst="rect">
            <a:avLst/>
          </a:prstGeom>
        </p:spPr>
        <p:txBody>
          <a:bodyPr wrap="square" lIns="0" tIns="0" rIns="0" bIns="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R="10795" algn="just" eaLnBrk="0" hangingPunct="0"/>
            <a:r>
              <a:rPr lang="es-MX" sz="3300" dirty="0">
                <a:solidFill>
                  <a:schemeClr val="accent1">
                    <a:lumMod val="50000"/>
                  </a:schemeClr>
                </a:solidFill>
                <a:latin typeface="Raleway" pitchFamily="2" charset="0"/>
                <a:ea typeface="Times New Roman" panose="02020603050405020304" pitchFamily="18" charset="0"/>
              </a:rPr>
              <a:t>Se modifica el </a:t>
            </a:r>
            <a:r>
              <a:rPr lang="es-MX" sz="3300" b="1" i="1" dirty="0">
                <a:solidFill>
                  <a:schemeClr val="accent1">
                    <a:lumMod val="50000"/>
                  </a:schemeClr>
                </a:solidFill>
                <a:latin typeface="Raleway" pitchFamily="2" charset="0"/>
                <a:ea typeface="Times New Roman" panose="02020603050405020304" pitchFamily="18" charset="0"/>
              </a:rPr>
              <a:t>artículo 44 </a:t>
            </a:r>
            <a:r>
              <a:rPr lang="es-MX" sz="3300" dirty="0">
                <a:solidFill>
                  <a:schemeClr val="accent1">
                    <a:lumMod val="50000"/>
                  </a:schemeClr>
                </a:solidFill>
                <a:latin typeface="Raleway" pitchFamily="2" charset="0"/>
                <a:ea typeface="Times New Roman" panose="02020603050405020304" pitchFamily="18" charset="0"/>
              </a:rPr>
              <a:t>para especificar que no se permite el pago de boletos aéreos en primera clase, en clase negocios, así como tampoco el pago de misceláneos no indispensables. </a:t>
            </a:r>
          </a:p>
          <a:p>
            <a:pPr marR="10795" algn="just" eaLnBrk="0" hangingPunct="0"/>
            <a:endParaRPr lang="es-MX" sz="3300" b="1" i="1" dirty="0">
              <a:solidFill>
                <a:schemeClr val="accent1">
                  <a:lumMod val="50000"/>
                </a:schemeClr>
              </a:solidFill>
              <a:latin typeface="Raleway" pitchFamily="2" charset="0"/>
              <a:ea typeface="Times New Roman" panose="02020603050405020304" pitchFamily="18" charset="0"/>
            </a:endParaRPr>
          </a:p>
          <a:p>
            <a:pPr marR="10795" algn="just" eaLnBrk="0" hangingPunct="0"/>
            <a:endParaRPr lang="es-MX" sz="3300" b="1" i="1" dirty="0">
              <a:solidFill>
                <a:schemeClr val="accent1">
                  <a:lumMod val="50000"/>
                </a:schemeClr>
              </a:solidFill>
              <a:latin typeface="Raleway" pitchFamily="2" charset="0"/>
              <a:ea typeface="Times New Roman" panose="02020603050405020304" pitchFamily="18" charset="0"/>
            </a:endParaRPr>
          </a:p>
          <a:p>
            <a:pPr marR="10795" algn="just" eaLnBrk="0" hangingPunct="0"/>
            <a:r>
              <a:rPr lang="es-MX" sz="3300" dirty="0">
                <a:solidFill>
                  <a:schemeClr val="accent1">
                    <a:lumMod val="50000"/>
                  </a:schemeClr>
                </a:solidFill>
                <a:latin typeface="Raleway" pitchFamily="2" charset="0"/>
                <a:ea typeface="Times New Roman" panose="02020603050405020304" pitchFamily="18" charset="0"/>
              </a:rPr>
              <a:t>Con relación a las disposiciones relativas a </a:t>
            </a:r>
            <a:r>
              <a:rPr lang="es-MX" sz="3300" b="1" i="1" dirty="0">
                <a:solidFill>
                  <a:schemeClr val="accent1">
                    <a:lumMod val="50000"/>
                  </a:schemeClr>
                </a:solidFill>
                <a:latin typeface="Raleway" pitchFamily="2" charset="0"/>
                <a:ea typeface="Times New Roman" panose="02020603050405020304" pitchFamily="18" charset="0"/>
              </a:rPr>
              <a:t>fondos revolventes: </a:t>
            </a:r>
          </a:p>
          <a:p>
            <a:pPr marR="10795" algn="just" eaLnBrk="0" hangingPunct="0"/>
            <a:endParaRPr lang="es-MX" sz="3300" dirty="0">
              <a:solidFill>
                <a:schemeClr val="accent1">
                  <a:lumMod val="50000"/>
                </a:schemeClr>
              </a:solidFill>
              <a:latin typeface="Raleway" pitchFamily="2" charset="0"/>
              <a:ea typeface="Times New Roman" panose="02020603050405020304" pitchFamily="18" charset="0"/>
            </a:endParaRPr>
          </a:p>
          <a:p>
            <a:pPr marL="514350" marR="10795" indent="-514350" algn="just" eaLnBrk="0" hangingPunct="0">
              <a:buAutoNum type="arabicParenR"/>
            </a:pPr>
            <a:r>
              <a:rPr lang="es-MX" sz="3300" dirty="0">
                <a:solidFill>
                  <a:schemeClr val="accent1">
                    <a:lumMod val="50000"/>
                  </a:schemeClr>
                </a:solidFill>
                <a:latin typeface="Raleway" pitchFamily="2" charset="0"/>
                <a:ea typeface="Times New Roman" panose="02020603050405020304" pitchFamily="18" charset="0"/>
              </a:rPr>
              <a:t>se adecúa el </a:t>
            </a:r>
            <a:r>
              <a:rPr lang="es-MX" sz="3300" b="1" dirty="0">
                <a:solidFill>
                  <a:schemeClr val="accent1">
                    <a:lumMod val="50000"/>
                  </a:schemeClr>
                </a:solidFill>
                <a:latin typeface="Raleway" pitchFamily="2" charset="0"/>
                <a:ea typeface="Times New Roman" panose="02020603050405020304" pitchFamily="18" charset="0"/>
              </a:rPr>
              <a:t>artículo 50 </a:t>
            </a:r>
            <a:r>
              <a:rPr lang="es-MX" sz="3300" dirty="0">
                <a:solidFill>
                  <a:schemeClr val="accent1">
                    <a:lumMod val="50000"/>
                  </a:schemeClr>
                </a:solidFill>
                <a:latin typeface="Raleway" pitchFamily="2" charset="0"/>
                <a:ea typeface="Times New Roman" panose="02020603050405020304" pitchFamily="18" charset="0"/>
              </a:rPr>
              <a:t>omitiendo la fracción viii, para no duplicar la disposición de los descuentos vía nómina para los casos en que los responsables de fondos revolventes no efectúen los reintegros en tiempo y forma. </a:t>
            </a:r>
          </a:p>
          <a:p>
            <a:pPr marL="514350" marR="10795" indent="-514350" algn="just" eaLnBrk="0" hangingPunct="0">
              <a:buAutoNum type="arabicParenR"/>
            </a:pPr>
            <a:endParaRPr lang="es-MX" sz="3300" dirty="0">
              <a:solidFill>
                <a:schemeClr val="accent1">
                  <a:lumMod val="50000"/>
                </a:schemeClr>
              </a:solidFill>
              <a:latin typeface="Raleway" pitchFamily="2" charset="0"/>
              <a:ea typeface="Times New Roman" panose="02020603050405020304" pitchFamily="18" charset="0"/>
            </a:endParaRPr>
          </a:p>
          <a:p>
            <a:pPr marL="514350" marR="10795" indent="-514350" algn="just" eaLnBrk="0" hangingPunct="0">
              <a:buAutoNum type="arabicParenR"/>
            </a:pPr>
            <a:r>
              <a:rPr lang="es-MX" sz="3300" dirty="0">
                <a:solidFill>
                  <a:schemeClr val="accent1">
                    <a:lumMod val="50000"/>
                  </a:schemeClr>
                </a:solidFill>
                <a:latin typeface="Raleway" pitchFamily="2" charset="0"/>
                <a:ea typeface="Times New Roman" panose="02020603050405020304" pitchFamily="18" charset="0"/>
              </a:rPr>
              <a:t>En el </a:t>
            </a:r>
            <a:r>
              <a:rPr lang="es-MX" sz="3300" b="1" dirty="0">
                <a:solidFill>
                  <a:schemeClr val="accent1">
                    <a:lumMod val="50000"/>
                  </a:schemeClr>
                </a:solidFill>
                <a:latin typeface="Raleway" pitchFamily="2" charset="0"/>
                <a:ea typeface="Times New Roman" panose="02020603050405020304" pitchFamily="18" charset="0"/>
              </a:rPr>
              <a:t>artículo 51, </a:t>
            </a:r>
            <a:r>
              <a:rPr lang="es-MX" sz="3300" dirty="0">
                <a:solidFill>
                  <a:schemeClr val="accent1">
                    <a:lumMod val="50000"/>
                  </a:schemeClr>
                </a:solidFill>
                <a:latin typeface="Raleway" pitchFamily="2" charset="0"/>
                <a:ea typeface="Times New Roman" panose="02020603050405020304" pitchFamily="18" charset="0"/>
              </a:rPr>
              <a:t>el monto máximo permitido para pago de viáticos se aumenta a $500.00</a:t>
            </a:r>
          </a:p>
          <a:p>
            <a:pPr marR="10795" algn="just" eaLnBrk="0" hangingPunct="0"/>
            <a:endParaRPr lang="es-MX" sz="3000" dirty="0">
              <a:solidFill>
                <a:schemeClr val="accent1">
                  <a:lumMod val="50000"/>
                </a:schemeClr>
              </a:solidFill>
              <a:latin typeface="Raleway" pitchFamily="2" charset="0"/>
              <a:ea typeface="Times New Roman" panose="02020603050405020304" pitchFamily="18" charset="0"/>
            </a:endParaRPr>
          </a:p>
          <a:p>
            <a:pPr marR="10795" algn="just" eaLnBrk="0" hangingPunct="0"/>
            <a:endParaRPr lang="es-MX" sz="3000" dirty="0">
              <a:solidFill>
                <a:schemeClr val="accent1">
                  <a:lumMod val="50000"/>
                </a:schemeClr>
              </a:solidFill>
              <a:latin typeface="Raleway" pitchFamily="2" charset="0"/>
              <a:ea typeface="Times New Roman" panose="02020603050405020304" pitchFamily="18" charset="0"/>
            </a:endParaRPr>
          </a:p>
          <a:p>
            <a:pPr marR="10795" algn="just" eaLnBrk="0" hangingPunct="0"/>
            <a:endParaRPr lang="es-MX" sz="2800" b="1" i="1" dirty="0">
              <a:solidFill>
                <a:schemeClr val="accent1">
                  <a:lumMod val="50000"/>
                </a:schemeClr>
              </a:solidFill>
              <a:latin typeface="Raleway" pitchFamily="2" charset="0"/>
              <a:ea typeface="Times New Roman" panose="02020603050405020304" pitchFamily="18" charset="0"/>
            </a:endParaRPr>
          </a:p>
          <a:p>
            <a:pPr marR="10795" algn="just" eaLnBrk="0" hangingPunct="0"/>
            <a:r>
              <a:rPr lang="es-MX" sz="2800" b="1" i="1" dirty="0">
                <a:solidFill>
                  <a:schemeClr val="accent1">
                    <a:lumMod val="50000"/>
                  </a:schemeClr>
                </a:solidFill>
                <a:latin typeface="Raleway" pitchFamily="2" charset="0"/>
                <a:ea typeface="Times New Roman" panose="02020603050405020304" pitchFamily="18" charset="0"/>
              </a:rPr>
              <a:t> </a:t>
            </a:r>
            <a:endParaRPr lang="es-MX" sz="2800" i="1" dirty="0">
              <a:solidFill>
                <a:schemeClr val="accent1">
                  <a:lumMod val="50000"/>
                </a:schemeClr>
              </a:solidFill>
              <a:latin typeface="Raleway" pitchFamily="2" charset="0"/>
              <a:ea typeface="Times New Roman" panose="02020603050405020304" pitchFamily="18" charset="0"/>
            </a:endParaRPr>
          </a:p>
          <a:p>
            <a:pPr marR="76835" lvl="0" algn="just" eaLnBrk="0" hangingPunct="0">
              <a:spcBef>
                <a:spcPts val="185"/>
              </a:spcBef>
              <a:spcAft>
                <a:spcPts val="0"/>
              </a:spcAft>
              <a:buSzPts val="1100"/>
              <a:tabLst>
                <a:tab pos="1296035" algn="l"/>
              </a:tabLst>
            </a:pPr>
            <a:endParaRPr lang="es-ES" sz="2800" b="1" i="1" dirty="0">
              <a:solidFill>
                <a:schemeClr val="accent1">
                  <a:lumMod val="50000"/>
                </a:schemeClr>
              </a:solidFill>
              <a:latin typeface="Raleway" pitchFamily="2" charset="0"/>
            </a:endParaRPr>
          </a:p>
        </p:txBody>
      </p:sp>
    </p:spTree>
    <p:extLst>
      <p:ext uri="{BB962C8B-B14F-4D97-AF65-F5344CB8AC3E}">
        <p14:creationId xmlns:p14="http://schemas.microsoft.com/office/powerpoint/2010/main" val="14560289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8F72D-5B6E-E355-99A0-12AB3DB98A2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B0471C7-66A7-0A81-F6D2-AA025145630C}"/>
              </a:ext>
            </a:extLst>
          </p:cNvPr>
          <p:cNvSpPr txBox="1">
            <a:spLocks noGrp="1"/>
          </p:cNvSpPr>
          <p:nvPr>
            <p:ph type="title"/>
          </p:nvPr>
        </p:nvSpPr>
        <p:spPr>
          <a:xfrm>
            <a:off x="2190906" y="914400"/>
            <a:ext cx="11097894" cy="452119"/>
          </a:xfrm>
          <a:prstGeom prst="rect">
            <a:avLst/>
          </a:prstGeom>
        </p:spPr>
        <p:txBody>
          <a:bodyPr vert="horz" wrap="square" lIns="0" tIns="12700" rIns="0" bIns="0" rtlCol="0">
            <a:spAutoFit/>
          </a:bodyPr>
          <a:lstStyle/>
          <a:p>
            <a:pPr marL="12700" algn="ctr">
              <a:lnSpc>
                <a:spcPct val="100000"/>
              </a:lnSpc>
              <a:spcBef>
                <a:spcPts val="100"/>
              </a:spcBef>
            </a:pPr>
            <a:r>
              <a:rPr lang="es-ES" spc="165" dirty="0"/>
              <a:t>ARTÍCULOS MODIFICADOS</a:t>
            </a:r>
            <a:endParaRPr spc="195" dirty="0"/>
          </a:p>
        </p:txBody>
      </p:sp>
      <p:sp>
        <p:nvSpPr>
          <p:cNvPr id="5" name="object 5">
            <a:extLst>
              <a:ext uri="{FF2B5EF4-FFF2-40B4-BE49-F238E27FC236}">
                <a16:creationId xmlns:a16="http://schemas.microsoft.com/office/drawing/2014/main" id="{22C0ADCB-9658-4ECF-018D-0F4B994BEC66}"/>
              </a:ext>
            </a:extLst>
          </p:cNvPr>
          <p:cNvSpPr/>
          <p:nvPr/>
        </p:nvSpPr>
        <p:spPr>
          <a:xfrm>
            <a:off x="6242398" y="9133199"/>
            <a:ext cx="3060065" cy="0"/>
          </a:xfrm>
          <a:custGeom>
            <a:avLst/>
            <a:gdLst/>
            <a:ahLst/>
            <a:cxnLst/>
            <a:rect l="l" t="t" r="r" b="b"/>
            <a:pathLst>
              <a:path w="3060065">
                <a:moveTo>
                  <a:pt x="3060001" y="0"/>
                </a:moveTo>
                <a:lnTo>
                  <a:pt x="0" y="0"/>
                </a:lnTo>
              </a:path>
            </a:pathLst>
          </a:custGeom>
          <a:ln w="6350">
            <a:solidFill>
              <a:srgbClr val="123358"/>
            </a:solidFill>
          </a:ln>
        </p:spPr>
        <p:txBody>
          <a:bodyPr wrap="square" lIns="0" tIns="0" rIns="0" bIns="0" rtlCol="0"/>
          <a:lstStyle/>
          <a:p>
            <a:endParaRPr dirty="0"/>
          </a:p>
        </p:txBody>
      </p:sp>
      <p:sp>
        <p:nvSpPr>
          <p:cNvPr id="40" name="object 40">
            <a:extLst>
              <a:ext uri="{FF2B5EF4-FFF2-40B4-BE49-F238E27FC236}">
                <a16:creationId xmlns:a16="http://schemas.microsoft.com/office/drawing/2014/main" id="{038A7790-1D68-F9CF-D091-58BB7F424CEB}"/>
              </a:ext>
            </a:extLst>
          </p:cNvPr>
          <p:cNvSpPr txBox="1">
            <a:spLocks noGrp="1"/>
          </p:cNvSpPr>
          <p:nvPr>
            <p:ph type="ftr" sz="quarter" idx="5"/>
          </p:nvPr>
        </p:nvSpPr>
        <p:spPr>
          <a:prstGeom prst="rect">
            <a:avLst/>
          </a:prstGeom>
        </p:spPr>
        <p:txBody>
          <a:bodyPr vert="horz" wrap="square" lIns="0" tIns="3175" rIns="0" bIns="0" rtlCol="0">
            <a:spAutoFit/>
          </a:bodyPr>
          <a:lstStyle/>
          <a:p>
            <a:pPr marL="12700">
              <a:lnSpc>
                <a:spcPct val="100000"/>
              </a:lnSpc>
              <a:spcBef>
                <a:spcPts val="25"/>
              </a:spcBef>
            </a:pPr>
            <a:r>
              <a:rPr spc="210" dirty="0"/>
              <a:t>UNIVERSID</a:t>
            </a:r>
            <a:r>
              <a:rPr spc="-100" dirty="0"/>
              <a:t> </a:t>
            </a:r>
            <a:r>
              <a:rPr spc="120" dirty="0"/>
              <a:t>AD</a:t>
            </a:r>
            <a:r>
              <a:rPr spc="490" dirty="0"/>
              <a:t> </a:t>
            </a:r>
            <a:r>
              <a:rPr spc="120" dirty="0"/>
              <a:t>DE</a:t>
            </a:r>
            <a:r>
              <a:rPr spc="484" dirty="0"/>
              <a:t> </a:t>
            </a:r>
            <a:r>
              <a:rPr spc="120" dirty="0"/>
              <a:t>GU</a:t>
            </a:r>
            <a:r>
              <a:rPr spc="-100" dirty="0"/>
              <a:t> </a:t>
            </a:r>
            <a:r>
              <a:rPr spc="190" dirty="0"/>
              <a:t>ANAJU</a:t>
            </a:r>
            <a:r>
              <a:rPr spc="-105" dirty="0"/>
              <a:t> </a:t>
            </a:r>
            <a:r>
              <a:rPr dirty="0"/>
              <a:t>A</a:t>
            </a:r>
            <a:r>
              <a:rPr spc="-145" dirty="0"/>
              <a:t> </a:t>
            </a:r>
            <a:r>
              <a:rPr dirty="0"/>
              <a:t>T</a:t>
            </a:r>
            <a:r>
              <a:rPr spc="-105" dirty="0"/>
              <a:t> </a:t>
            </a:r>
            <a:r>
              <a:rPr spc="-50" dirty="0"/>
              <a:t>O</a:t>
            </a:r>
          </a:p>
        </p:txBody>
      </p:sp>
      <p:sp>
        <p:nvSpPr>
          <p:cNvPr id="4" name="Content Placeholder 2">
            <a:extLst>
              <a:ext uri="{FF2B5EF4-FFF2-40B4-BE49-F238E27FC236}">
                <a16:creationId xmlns:a16="http://schemas.microsoft.com/office/drawing/2014/main" id="{D7A0B1E2-2768-B49E-0FCB-EBD7411443AC}"/>
              </a:ext>
            </a:extLst>
          </p:cNvPr>
          <p:cNvSpPr txBox="1">
            <a:spLocks/>
          </p:cNvSpPr>
          <p:nvPr/>
        </p:nvSpPr>
        <p:spPr>
          <a:xfrm>
            <a:off x="691353" y="2438400"/>
            <a:ext cx="14097000" cy="6075550"/>
          </a:xfrm>
          <a:prstGeom prst="rect">
            <a:avLst/>
          </a:prstGeom>
        </p:spPr>
        <p:txBody>
          <a:bodyPr wrap="square" lIns="0" tIns="0" rIns="0" bIns="0">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R="10795" algn="just" eaLnBrk="0" hangingPunct="0"/>
            <a:r>
              <a:rPr lang="es-MX" sz="3800" dirty="0">
                <a:solidFill>
                  <a:schemeClr val="accent1">
                    <a:lumMod val="50000"/>
                  </a:schemeClr>
                </a:solidFill>
                <a:latin typeface="Raleway" pitchFamily="2" charset="0"/>
                <a:ea typeface="Times New Roman" panose="02020603050405020304" pitchFamily="18" charset="0"/>
              </a:rPr>
              <a:t>Se adiciona al </a:t>
            </a:r>
            <a:r>
              <a:rPr lang="es-MX" sz="3800" b="1" i="1" dirty="0">
                <a:solidFill>
                  <a:schemeClr val="accent1">
                    <a:lumMod val="50000"/>
                  </a:schemeClr>
                </a:solidFill>
                <a:latin typeface="Raleway" pitchFamily="2" charset="0"/>
                <a:ea typeface="Times New Roman" panose="02020603050405020304" pitchFamily="18" charset="0"/>
              </a:rPr>
              <a:t>artículo 57 un texto final para referir: </a:t>
            </a:r>
          </a:p>
          <a:p>
            <a:pPr marR="10795" algn="just" eaLnBrk="0" hangingPunct="0"/>
            <a:endParaRPr lang="es-MX" sz="3800" b="1" i="1" dirty="0">
              <a:solidFill>
                <a:schemeClr val="accent1">
                  <a:lumMod val="50000"/>
                </a:schemeClr>
              </a:solidFill>
              <a:latin typeface="Raleway" pitchFamily="2" charset="0"/>
              <a:ea typeface="Times New Roman" panose="02020603050405020304" pitchFamily="18" charset="0"/>
            </a:endParaRPr>
          </a:p>
          <a:p>
            <a:pPr algn="just" eaLnBrk="0" hangingPunct="0"/>
            <a:r>
              <a:rPr lang="es-MX" sz="3800" i="1" dirty="0">
                <a:solidFill>
                  <a:schemeClr val="tx2">
                    <a:lumMod val="75000"/>
                  </a:schemeClr>
                </a:solidFill>
                <a:latin typeface="Raleway" pitchFamily="2" charset="0"/>
              </a:rPr>
              <a:t>“Los artículos promocionales tales como termos, libretas, plumas, tazas, entre otros deberán ser utilizados exclusivamente en eventos que, por su naturaleza y alcance, se justifique su distribución.</a:t>
            </a:r>
          </a:p>
          <a:p>
            <a:pPr algn="just" eaLnBrk="0" hangingPunct="0"/>
            <a:endParaRPr lang="es-MX" sz="3800" i="1" dirty="0">
              <a:solidFill>
                <a:schemeClr val="tx2">
                  <a:lumMod val="75000"/>
                </a:schemeClr>
              </a:solidFill>
              <a:latin typeface="Raleway" pitchFamily="2" charset="0"/>
            </a:endParaRPr>
          </a:p>
          <a:p>
            <a:pPr algn="just" eaLnBrk="0" hangingPunct="0"/>
            <a:r>
              <a:rPr lang="es-MX" sz="3800" i="1" dirty="0">
                <a:solidFill>
                  <a:schemeClr val="tx2">
                    <a:lumMod val="75000"/>
                  </a:schemeClr>
                </a:solidFill>
                <a:latin typeface="Raleway" pitchFamily="2" charset="0"/>
              </a:rPr>
              <a:t>Las entidades académicas y dependencias administrativas deberán evaluar la pertinencia y necesidad adoptando un enfoque racional.”</a:t>
            </a:r>
          </a:p>
          <a:p>
            <a:pPr marR="10795" algn="just" eaLnBrk="0" hangingPunct="0"/>
            <a:endParaRPr lang="es-MX" sz="2800" i="1" dirty="0">
              <a:solidFill>
                <a:schemeClr val="tx2">
                  <a:lumMod val="75000"/>
                </a:schemeClr>
              </a:solidFill>
              <a:latin typeface="Raleway" pitchFamily="2" charset="0"/>
              <a:ea typeface="Times New Roman" panose="02020603050405020304" pitchFamily="18" charset="0"/>
            </a:endParaRPr>
          </a:p>
          <a:p>
            <a:pPr algn="just" eaLnBrk="0" hangingPunct="0"/>
            <a:r>
              <a:rPr lang="es-MX" dirty="0"/>
              <a:t> </a:t>
            </a:r>
          </a:p>
          <a:p>
            <a:pPr marR="10795" algn="just" eaLnBrk="0" hangingPunct="0"/>
            <a:endParaRPr lang="es-MX" sz="3000" dirty="0">
              <a:solidFill>
                <a:schemeClr val="accent1">
                  <a:lumMod val="50000"/>
                </a:schemeClr>
              </a:solidFill>
              <a:latin typeface="Raleway" pitchFamily="2" charset="0"/>
              <a:ea typeface="Times New Roman" panose="02020603050405020304" pitchFamily="18" charset="0"/>
            </a:endParaRPr>
          </a:p>
          <a:p>
            <a:pPr marR="10795" algn="just" eaLnBrk="0" hangingPunct="0"/>
            <a:endParaRPr lang="es-MX" sz="3000" dirty="0">
              <a:solidFill>
                <a:schemeClr val="accent1">
                  <a:lumMod val="50000"/>
                </a:schemeClr>
              </a:solidFill>
              <a:latin typeface="Raleway" pitchFamily="2" charset="0"/>
              <a:ea typeface="Times New Roman" panose="02020603050405020304" pitchFamily="18" charset="0"/>
            </a:endParaRPr>
          </a:p>
          <a:p>
            <a:pPr marR="10795" algn="just" eaLnBrk="0" hangingPunct="0"/>
            <a:endParaRPr lang="es-MX" sz="2800" b="1" i="1" dirty="0">
              <a:solidFill>
                <a:schemeClr val="accent1">
                  <a:lumMod val="50000"/>
                </a:schemeClr>
              </a:solidFill>
              <a:latin typeface="Raleway" pitchFamily="2" charset="0"/>
              <a:ea typeface="Times New Roman" panose="02020603050405020304" pitchFamily="18" charset="0"/>
            </a:endParaRPr>
          </a:p>
          <a:p>
            <a:pPr marR="10795" algn="just" eaLnBrk="0" hangingPunct="0"/>
            <a:r>
              <a:rPr lang="es-MX" sz="2800" b="1" i="1" dirty="0">
                <a:solidFill>
                  <a:schemeClr val="accent1">
                    <a:lumMod val="50000"/>
                  </a:schemeClr>
                </a:solidFill>
                <a:latin typeface="Raleway" pitchFamily="2" charset="0"/>
                <a:ea typeface="Times New Roman" panose="02020603050405020304" pitchFamily="18" charset="0"/>
              </a:rPr>
              <a:t> </a:t>
            </a:r>
            <a:endParaRPr lang="es-MX" sz="2800" i="1" dirty="0">
              <a:solidFill>
                <a:schemeClr val="accent1">
                  <a:lumMod val="50000"/>
                </a:schemeClr>
              </a:solidFill>
              <a:latin typeface="Raleway" pitchFamily="2" charset="0"/>
              <a:ea typeface="Times New Roman" panose="02020603050405020304" pitchFamily="18" charset="0"/>
            </a:endParaRPr>
          </a:p>
          <a:p>
            <a:pPr marR="76835" lvl="0" algn="just" eaLnBrk="0" hangingPunct="0">
              <a:spcBef>
                <a:spcPts val="185"/>
              </a:spcBef>
              <a:spcAft>
                <a:spcPts val="0"/>
              </a:spcAft>
              <a:buSzPts val="1100"/>
              <a:tabLst>
                <a:tab pos="1296035" algn="l"/>
              </a:tabLst>
            </a:pPr>
            <a:endParaRPr lang="es-ES" sz="2800" b="1" i="1" dirty="0">
              <a:solidFill>
                <a:schemeClr val="accent1">
                  <a:lumMod val="50000"/>
                </a:schemeClr>
              </a:solidFill>
              <a:latin typeface="Raleway" pitchFamily="2" charset="0"/>
            </a:endParaRPr>
          </a:p>
        </p:txBody>
      </p:sp>
    </p:spTree>
    <p:extLst>
      <p:ext uri="{BB962C8B-B14F-4D97-AF65-F5344CB8AC3E}">
        <p14:creationId xmlns:p14="http://schemas.microsoft.com/office/powerpoint/2010/main" val="3348586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329</TotalTime>
  <Words>3636</Words>
  <Application>Microsoft Office PowerPoint</Application>
  <PresentationFormat>Personalizado</PresentationFormat>
  <Paragraphs>405</Paragraphs>
  <Slides>42</Slides>
  <Notes>12</Notes>
  <HiddenSlides>0</HiddenSlides>
  <MMClips>0</MMClips>
  <ScaleCrop>false</ScaleCrop>
  <HeadingPairs>
    <vt:vector size="6" baseType="variant">
      <vt:variant>
        <vt:lpstr>Fuentes usadas</vt:lpstr>
      </vt:variant>
      <vt:variant>
        <vt:i4>10</vt:i4>
      </vt:variant>
      <vt:variant>
        <vt:lpstr>Tema</vt:lpstr>
      </vt:variant>
      <vt:variant>
        <vt:i4>1</vt:i4>
      </vt:variant>
      <vt:variant>
        <vt:lpstr>Títulos de diapositiva</vt:lpstr>
      </vt:variant>
      <vt:variant>
        <vt:i4>42</vt:i4>
      </vt:variant>
    </vt:vector>
  </HeadingPairs>
  <TitlesOfParts>
    <vt:vector size="53" baseType="lpstr">
      <vt:lpstr>Agency FB</vt:lpstr>
      <vt:lpstr>Aptos</vt:lpstr>
      <vt:lpstr>Aptos Narrow</vt:lpstr>
      <vt:lpstr>Arial</vt:lpstr>
      <vt:lpstr>Calibri</vt:lpstr>
      <vt:lpstr>Calibri Light</vt:lpstr>
      <vt:lpstr>Raleway</vt:lpstr>
      <vt:lpstr>Raleway-ExtraBold</vt:lpstr>
      <vt:lpstr>Symbol</vt:lpstr>
      <vt:lpstr>Times New Roman</vt:lpstr>
      <vt:lpstr>Office Theme</vt:lpstr>
      <vt:lpstr>Presentación de PowerPoint</vt:lpstr>
      <vt:lpstr>Presentación de PowerPoint</vt:lpstr>
      <vt:lpstr>PRINCIPALES CAMBIOS EN LAS POLÍTICAS Y LINEAMIENTOS GENERALES DE RACIONALIDAD, AUSTERIDAD Y DISCIPLINA PRESUPUESTAL DE LA UNIVERSIDAD DE GUANAJUATO PARA EL EJERCICIO FISCAL DEL 2026.    </vt:lpstr>
      <vt:lpstr>ARTÍCULOS ADICIONADOS</vt:lpstr>
      <vt:lpstr>ARTÍCULOS MODIFICADOS</vt:lpstr>
      <vt:lpstr>ARTÍCULOS MODIFICADOS</vt:lpstr>
      <vt:lpstr>ARTÍCULOS MODIFICADOS</vt:lpstr>
      <vt:lpstr>ARTÍCULOS MODIFICADOS</vt:lpstr>
      <vt:lpstr>ARTÍCULOS MODIFICADOS</vt:lpstr>
      <vt:lpstr>ARTÍCULOS MODIFICADOS</vt:lpstr>
      <vt:lpstr>Departamento de Gestión Presupuestal J0rnadas de capacitación 2026.</vt:lpstr>
      <vt:lpstr>Departamento de Gestión Presupuestal </vt:lpstr>
      <vt:lpstr>Acciones para el seguimiento del ejercicio del presupuesto de egresos</vt:lpstr>
      <vt:lpstr>Presentación de PowerPoint</vt:lpstr>
      <vt:lpstr>Presentación de PowerPoint</vt:lpstr>
      <vt:lpstr>DISPERSIÓN DE INGRESOS RECAUDADOS EN EL PRESUPUESTO DE EGRESOS</vt:lpstr>
      <vt:lpstr>SOLICITUD DE TRANSFERENCIAS A TRAVÉS DE FORMATO </vt:lpstr>
      <vt:lpstr>Departamento de Consolidación Contable J0rnadas de capacitación 2026.</vt:lpstr>
      <vt:lpstr>Nueva metodología de revisión de ASEG</vt:lpstr>
      <vt:lpstr>Proceso del DCC con Dependencias y Entidades de la Universidad de Guanajuato.</vt:lpstr>
      <vt:lpstr>Casos de proveedores </vt:lpstr>
      <vt:lpstr>Departamento de Tesorería Jornadas de Capacitación 2026.   ACTIVIDADES/SERVICIOS </vt:lpstr>
      <vt:lpstr>Presentación de PowerPoint</vt:lpstr>
      <vt:lpstr>CFF Y CRI/ FONDOS UG</vt:lpstr>
      <vt:lpstr>REEMBOLSOS DE INGRESOS</vt:lpstr>
      <vt:lpstr>REEMBOLSOS DE INGRESOS</vt:lpstr>
      <vt:lpstr>REEMBOLSOS DE INGRESOS</vt:lpstr>
      <vt:lpstr>REEMBOLSOS DE INGRESOS</vt:lpstr>
      <vt:lpstr>PORTAL DE PAGOS, DONATIVOS Y FACTURACIÓN</vt:lpstr>
      <vt:lpstr>PORTAL DE FACTURACIÓN INTRAUG</vt:lpstr>
      <vt:lpstr>PORTAL DE FACTURACIÓN INTRAUG</vt:lpstr>
      <vt:lpstr>MODULO DE CAJA EN LINEA</vt:lpstr>
      <vt:lpstr>PAGOS EN MONEDA EXTRANJERA</vt:lpstr>
      <vt:lpstr>PAGOS EN MONEDA EXTRANJERA</vt:lpstr>
      <vt:lpstr>ALTA, MODIFICACION E INHABILITACIÓN DE ARANCELES</vt:lpstr>
      <vt:lpstr>PAGOS URGENTES / PAGOS CON CHEQUES</vt:lpstr>
      <vt:lpstr>DONATIVOS EN EFECTIVO Y EN ESPECIE</vt:lpstr>
      <vt:lpstr>FONDEOS/PAGOS  CONCILIACIONES BANCARIAS</vt:lpstr>
      <vt:lpstr>SOLICITUD DE COMPROBANTES</vt:lpstr>
      <vt:lpstr>RECLASIFICACIONES DE INGRESOS</vt:lpstr>
      <vt:lpstr>Presentación de PowerPoint</vt:lpstr>
      <vt:lpstr>Contactos: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NOMBRE DE LA PRESENTACIÓN</dc:title>
  <dc:creator>DiegoA</dc:creator>
  <cp:lastModifiedBy>Ma. Verónica Martínez Villalpando</cp:lastModifiedBy>
  <cp:revision>25</cp:revision>
  <cp:lastPrinted>2026-03-09T19:13:27Z</cp:lastPrinted>
  <dcterms:created xsi:type="dcterms:W3CDTF">2023-02-20T17:09:59Z</dcterms:created>
  <dcterms:modified xsi:type="dcterms:W3CDTF">2026-03-20T17:02:19Z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2023-02-20T00:00:00Z</vt:filetime>
  </property>
  <property fmtid="{D5CDD505-2E9C-101B-9397-08002B2CF9AE}" pid="3" name="Creator">
    <vt:lpwstr>Adobe InDesign 18.1 (Macintosh)</vt:lpwstr>
  </property>
  <property fmtid="{D5CDD505-2E9C-101B-9397-08002B2CF9AE}" pid="4" name="LastSaved">
    <vt:filetime>2023-02-20T00:00:00Z</vt:filetime>
  </property>
  <property fmtid="{D5CDD505-2E9C-101B-9397-08002B2CF9AE}" pid="5" name="Producer">
    <vt:lpwstr>Adobe PDF Library 17.0</vt:lpwstr>
  </property>
</Properties>
</file>